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4" r:id="rId7"/>
    <p:sldId id="265" r:id="rId8"/>
    <p:sldId id="266" r:id="rId9"/>
    <p:sldId id="267" r:id="rId10"/>
    <p:sldId id="268" r:id="rId11"/>
  </p:sldIdLst>
  <p:sldSz cx="12192000" cy="6858000"/>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9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EBED4E7-8CD0-4BCC-BBDB-E61005DE83C3}" type="datetimeFigureOut">
              <a:rPr lang="ru-RU" smtClean="0"/>
              <a:t>06.05.2022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1625393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EBED4E7-8CD0-4BCC-BBDB-E61005DE83C3}" type="datetimeFigureOut">
              <a:rPr lang="ru-RU" smtClean="0"/>
              <a:t>06.05.2022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396092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EBED4E7-8CD0-4BCC-BBDB-E61005DE83C3}" type="datetimeFigureOut">
              <a:rPr lang="ru-RU" smtClean="0"/>
              <a:t>06.05.2022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3848847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EBED4E7-8CD0-4BCC-BBDB-E61005DE83C3}" type="datetimeFigureOut">
              <a:rPr lang="ru-RU" smtClean="0"/>
              <a:t>06.05.2022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27680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EBED4E7-8CD0-4BCC-BBDB-E61005DE83C3}" type="datetimeFigureOut">
              <a:rPr lang="ru-RU" smtClean="0"/>
              <a:t>06.05.2022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347575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EBED4E7-8CD0-4BCC-BBDB-E61005DE83C3}" type="datetimeFigureOut">
              <a:rPr lang="ru-RU" smtClean="0"/>
              <a:t>06.05.2022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136491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EBED4E7-8CD0-4BCC-BBDB-E61005DE83C3}" type="datetimeFigureOut">
              <a:rPr lang="ru-RU" smtClean="0"/>
              <a:t>06.05.2022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4152521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EBED4E7-8CD0-4BCC-BBDB-E61005DE83C3}" type="datetimeFigureOut">
              <a:rPr lang="ru-RU" smtClean="0"/>
              <a:t>06.05.2022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1903979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EBED4E7-8CD0-4BCC-BBDB-E61005DE83C3}" type="datetimeFigureOut">
              <a:rPr lang="ru-RU" smtClean="0"/>
              <a:t>06.05.2022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4154062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EBED4E7-8CD0-4BCC-BBDB-E61005DE83C3}" type="datetimeFigureOut">
              <a:rPr lang="ru-RU" smtClean="0"/>
              <a:t>06.05.2022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3382408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EBED4E7-8CD0-4BCC-BBDB-E61005DE83C3}" type="datetimeFigureOut">
              <a:rPr lang="ru-RU" smtClean="0"/>
              <a:t>06.05.2022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FF0B2E-4FC5-40B3-8944-A3CA21388AC6}" type="slidenum">
              <a:rPr lang="ru-RU" smtClean="0"/>
              <a:t>‹#›</a:t>
            </a:fld>
            <a:endParaRPr lang="ru-RU"/>
          </a:p>
        </p:txBody>
      </p:sp>
    </p:spTree>
    <p:extLst>
      <p:ext uri="{BB962C8B-B14F-4D97-AF65-F5344CB8AC3E}">
        <p14:creationId xmlns:p14="http://schemas.microsoft.com/office/powerpoint/2010/main" val="3974310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ED4E7-8CD0-4BCC-BBDB-E61005DE83C3}" type="datetimeFigureOut">
              <a:rPr lang="ru-RU" smtClean="0"/>
              <a:t>06.05.2022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FF0B2E-4FC5-40B3-8944-A3CA21388AC6}" type="slidenum">
              <a:rPr lang="ru-RU" smtClean="0"/>
              <a:t>‹#›</a:t>
            </a:fld>
            <a:endParaRPr lang="ru-RU"/>
          </a:p>
        </p:txBody>
      </p:sp>
    </p:spTree>
    <p:extLst>
      <p:ext uri="{BB962C8B-B14F-4D97-AF65-F5344CB8AC3E}">
        <p14:creationId xmlns:p14="http://schemas.microsoft.com/office/powerpoint/2010/main" val="464232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nline.zakon.kz/document/?doc_id=31575252#sub_id=110500" TargetMode="External"/><Relationship Id="rId13" Type="http://schemas.openxmlformats.org/officeDocument/2006/relationships/hyperlink" Target="https://online.zakon.kz/document/?doc_id=1038133" TargetMode="External"/><Relationship Id="rId3" Type="http://schemas.openxmlformats.org/officeDocument/2006/relationships/hyperlink" Target="https://online.zakon.kz/document/?doc_id=37312788#sub_id=10000" TargetMode="External"/><Relationship Id="rId7" Type="http://schemas.openxmlformats.org/officeDocument/2006/relationships/hyperlink" Target="https://online.zakon.kz/document/?doc_id=31575252#sub_id=470000" TargetMode="External"/><Relationship Id="rId12" Type="http://schemas.openxmlformats.org/officeDocument/2006/relationships/hyperlink" Target="https://online.zakon.kz/document/?doc_id=1036912"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online.zakon.kz/document/?doc_id=1040583#sub_id=30000" TargetMode="External"/><Relationship Id="rId11" Type="http://schemas.openxmlformats.org/officeDocument/2006/relationships/hyperlink" Target="https://online.zakon.kz/document/?doc_id=38910832#sub_id=70000" TargetMode="External"/><Relationship Id="rId5" Type="http://schemas.openxmlformats.org/officeDocument/2006/relationships/hyperlink" Target="https://online.zakon.kz/document/?doc_id=1049332#sub_id=10010" TargetMode="External"/><Relationship Id="rId10" Type="http://schemas.openxmlformats.org/officeDocument/2006/relationships/hyperlink" Target="https://online.zakon.kz/document/?doc_id=38910832#sub_id=50000" TargetMode="External"/><Relationship Id="rId4" Type="http://schemas.openxmlformats.org/officeDocument/2006/relationships/hyperlink" Target="https://online.zakon.kz/document/?doc_id=30519643#sub_id=400" TargetMode="External"/><Relationship Id="rId9" Type="http://schemas.openxmlformats.org/officeDocument/2006/relationships/hyperlink" Target="https://online.zakon.kz/document/?doc_id=1032141" TargetMode="External"/><Relationship Id="rId14" Type="http://schemas.openxmlformats.org/officeDocument/2006/relationships/hyperlink" Target="https://online.zakon.kz/document/?doc_id=1005029#sub_id=480000"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online.zakon.kz/document/?doc_id=32937557#sub_id=91" TargetMode="External"/><Relationship Id="rId2" Type="http://schemas.openxmlformats.org/officeDocument/2006/relationships/hyperlink" Target="https://online.zakon.kz/document/?doc_id=1019103" TargetMode="External"/><Relationship Id="rId1" Type="http://schemas.openxmlformats.org/officeDocument/2006/relationships/slideLayout" Target="../slideLayouts/slideLayout2.xml"/><Relationship Id="rId6" Type="http://schemas.openxmlformats.org/officeDocument/2006/relationships/hyperlink" Target="https://kaztag.kz/ru/news/status-nazarbaeva-gotovyatsya-zakrepit-v-konstitutsii-kazakhstana" TargetMode="External"/><Relationship Id="rId5" Type="http://schemas.openxmlformats.org/officeDocument/2006/relationships/hyperlink" Target="https://kaztag.kz/ru/news/konstitutsionnyy-sovet-prinyal-k-proizvodstvu-obrashchenie-tokaeva-po-popravkam-v-konstitutsiyu" TargetMode="External"/><Relationship Id="rId4" Type="http://schemas.openxmlformats.org/officeDocument/2006/relationships/hyperlink" Target="https://kaztag.kz/ru/news/popravki-po-zemle-pravam-cheloveka-i-ryadu-drugikh-sfer-vnesut-v-konstitutsiyu-kazakhstana"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online.zakon.kz/document/?doc_id=30103670#sub_id=430000" TargetMode="External"/><Relationship Id="rId7" Type="http://schemas.openxmlformats.org/officeDocument/2006/relationships/hyperlink" Target="https://online.zakon.kz/document/?doc_id=30167498" TargetMode="External"/><Relationship Id="rId2" Type="http://schemas.openxmlformats.org/officeDocument/2006/relationships/hyperlink" Target="https://online.zakon.kz/document/?doc_id=30103613#sub_id=43" TargetMode="External"/><Relationship Id="rId1" Type="http://schemas.openxmlformats.org/officeDocument/2006/relationships/slideLayout" Target="../slideLayouts/slideLayout2.xml"/><Relationship Id="rId6" Type="http://schemas.openxmlformats.org/officeDocument/2006/relationships/hyperlink" Target="https://online.zakon.kz/document/?doc_id=30119236" TargetMode="External"/><Relationship Id="rId5" Type="http://schemas.openxmlformats.org/officeDocument/2006/relationships/hyperlink" Target="https://online.zakon.kz/document/?doc_id=1009786#sub_id=10000" TargetMode="External"/><Relationship Id="rId4" Type="http://schemas.openxmlformats.org/officeDocument/2006/relationships/hyperlink" Target="https://online.zakon.kz/document/?doc_id=31158393#sub_id=30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online.zakon.kz/document/?doc_id=1105029#sub_id=500000" TargetMode="External"/><Relationship Id="rId2" Type="http://schemas.openxmlformats.org/officeDocument/2006/relationships/hyperlink" Target="https://online.zakon.kz/document/?doc_id=1010769#sub_id=50" TargetMode="External"/><Relationship Id="rId1" Type="http://schemas.openxmlformats.org/officeDocument/2006/relationships/slideLayout" Target="../slideLayouts/slideLayout2.xml"/><Relationship Id="rId6" Type="http://schemas.openxmlformats.org/officeDocument/2006/relationships/hyperlink" Target="https://online.zakon.kz/document/?doc_id=1004029#sub_id=850000" TargetMode="External"/><Relationship Id="rId5" Type="http://schemas.openxmlformats.org/officeDocument/2006/relationships/hyperlink" Target="https://online.zakon.kz/document/?doc_id=30103670#sub_id=500000" TargetMode="External"/><Relationship Id="rId4" Type="http://schemas.openxmlformats.org/officeDocument/2006/relationships/hyperlink" Target="https://online.zakon.kz/document/?doc_id=30103613#sub_id=50"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online.zakon.kz/document/?doc_id=31158393#sub_id=40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online.zakon.kz/document/?doc_id=30103670#sub_id=580000" TargetMode="External"/><Relationship Id="rId2" Type="http://schemas.openxmlformats.org/officeDocument/2006/relationships/hyperlink" Target="https://online.zakon.kz/document/?doc_id=30103613#sub_id=58" TargetMode="External"/><Relationship Id="rId1" Type="http://schemas.openxmlformats.org/officeDocument/2006/relationships/slideLayout" Target="../slideLayouts/slideLayout2.xml"/><Relationship Id="rId4" Type="http://schemas.openxmlformats.org/officeDocument/2006/relationships/hyperlink" Target="https://online.zakon.kz/document/?doc_id=1013401"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online.zakon.kz/document/?doc_id=37312788#sub_id=10005" TargetMode="External"/><Relationship Id="rId3" Type="http://schemas.openxmlformats.org/officeDocument/2006/relationships/hyperlink" Target="https://online.zakon.kz/document/?doc_id=1018794" TargetMode="External"/><Relationship Id="rId7" Type="http://schemas.openxmlformats.org/officeDocument/2006/relationships/hyperlink" Target="https://online.zakon.kz/document/?doc_id=1015502" TargetMode="External"/><Relationship Id="rId2" Type="http://schemas.openxmlformats.org/officeDocument/2006/relationships/hyperlink" Target="https://online.zakon.kz/document/?doc_id=1039402" TargetMode="External"/><Relationship Id="rId1" Type="http://schemas.openxmlformats.org/officeDocument/2006/relationships/slideLayout" Target="../slideLayouts/slideLayout2.xml"/><Relationship Id="rId6" Type="http://schemas.openxmlformats.org/officeDocument/2006/relationships/hyperlink" Target="https://online.zakon.kz/document/?doc_id=31396685" TargetMode="External"/><Relationship Id="rId5" Type="http://schemas.openxmlformats.org/officeDocument/2006/relationships/hyperlink" Target="https://online.zakon.kz/document/?doc_id=30063015" TargetMode="External"/><Relationship Id="rId4" Type="http://schemas.openxmlformats.org/officeDocument/2006/relationships/hyperlink" Target="https://online.zakon.kz/document/?doc_id=30354550"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online.zakon.kz/document/?doc_id=1036288" TargetMode="External"/><Relationship Id="rId3" Type="http://schemas.openxmlformats.org/officeDocument/2006/relationships/hyperlink" Target="https://online.zakon.kz/document/?doc_id=30103670#sub_id=620000" TargetMode="External"/><Relationship Id="rId7" Type="http://schemas.openxmlformats.org/officeDocument/2006/relationships/hyperlink" Target="https://online.zakon.kz/document/?doc_id=30991550" TargetMode="External"/><Relationship Id="rId2" Type="http://schemas.openxmlformats.org/officeDocument/2006/relationships/hyperlink" Target="https://online.zakon.kz/document/?doc_id=30103613#sub_id=62" TargetMode="External"/><Relationship Id="rId1" Type="http://schemas.openxmlformats.org/officeDocument/2006/relationships/slideLayout" Target="../slideLayouts/slideLayout2.xml"/><Relationship Id="rId6" Type="http://schemas.openxmlformats.org/officeDocument/2006/relationships/hyperlink" Target="https://online.zakon.kz/document/?doc_id=31158393#sub_id=700" TargetMode="External"/><Relationship Id="rId5" Type="http://schemas.openxmlformats.org/officeDocument/2006/relationships/hyperlink" Target="https://online.zakon.kz/document/?doc_id=30103670#sub_id=710000" TargetMode="External"/><Relationship Id="rId4" Type="http://schemas.openxmlformats.org/officeDocument/2006/relationships/hyperlink" Target="https://online.zakon.kz/document/?doc_id=30103613#sub_id=71" TargetMode="External"/><Relationship Id="rId9" Type="http://schemas.openxmlformats.org/officeDocument/2006/relationships/hyperlink" Target="https://online.zakon.kz/document/?doc_id=1004022"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online.zakon.kz/document/?doc_id=35086371#sub_id=720200" TargetMode="External"/><Relationship Id="rId13" Type="http://schemas.openxmlformats.org/officeDocument/2006/relationships/hyperlink" Target="https://online.zakon.kz/document/?doc_id=1005029#sub_id=720103" TargetMode="External"/><Relationship Id="rId3" Type="http://schemas.openxmlformats.org/officeDocument/2006/relationships/hyperlink" Target="https://online.zakon.kz/document/?doc_id=30103613#sub_id=72" TargetMode="External"/><Relationship Id="rId7" Type="http://schemas.openxmlformats.org/officeDocument/2006/relationships/hyperlink" Target="https://online.zakon.kz/document/?doc_id=32937557#sub_id=72" TargetMode="External"/><Relationship Id="rId12" Type="http://schemas.openxmlformats.org/officeDocument/2006/relationships/hyperlink" Target="https://online.zakon.kz/document/?doc_id=1005029#sub_id=720102" TargetMode="External"/><Relationship Id="rId2" Type="http://schemas.openxmlformats.org/officeDocument/2006/relationships/hyperlink" Target="https://online.zakon.kz/document/?doc_id=1018794" TargetMode="External"/><Relationship Id="rId1" Type="http://schemas.openxmlformats.org/officeDocument/2006/relationships/slideLayout" Target="../slideLayouts/slideLayout2.xml"/><Relationship Id="rId6" Type="http://schemas.openxmlformats.org/officeDocument/2006/relationships/hyperlink" Target="https://online.zakon.kz/document/?doc_id=1005029#sub_id=470200" TargetMode="External"/><Relationship Id="rId11" Type="http://schemas.openxmlformats.org/officeDocument/2006/relationships/hyperlink" Target="https://online.zakon.kz/document/?doc_id=1005029#sub_id=720101" TargetMode="External"/><Relationship Id="rId5" Type="http://schemas.openxmlformats.org/officeDocument/2006/relationships/hyperlink" Target="https://online.zakon.kz/document/?doc_id=1005029#sub_id=470000" TargetMode="External"/><Relationship Id="rId10" Type="http://schemas.openxmlformats.org/officeDocument/2006/relationships/hyperlink" Target="https://online.zakon.kz/document/?doc_id=1005029#sub_id=780000" TargetMode="External"/><Relationship Id="rId4" Type="http://schemas.openxmlformats.org/officeDocument/2006/relationships/hyperlink" Target="https://online.zakon.kz/document/?doc_id=1026637" TargetMode="External"/><Relationship Id="rId9" Type="http://schemas.openxmlformats.org/officeDocument/2006/relationships/hyperlink" Target="https://online.zakon.kz/document/?doc_id=1005029#sub_id=44100100" TargetMode="External"/><Relationship Id="rId14" Type="http://schemas.openxmlformats.org/officeDocument/2006/relationships/hyperlink" Target="https://online.zakon.kz/document/?doc_id=31158393#sub_id=600"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online.zakon.kz/document/?doc_id=30103670#sub_id=870000" TargetMode="External"/><Relationship Id="rId3" Type="http://schemas.openxmlformats.org/officeDocument/2006/relationships/hyperlink" Target="https://online.zakon.kz/document/?doc_id=34433079" TargetMode="External"/><Relationship Id="rId7" Type="http://schemas.openxmlformats.org/officeDocument/2006/relationships/hyperlink" Target="https://online.zakon.kz/document/?doc_id=30103613#sub_id=87" TargetMode="External"/><Relationship Id="rId2" Type="http://schemas.openxmlformats.org/officeDocument/2006/relationships/hyperlink" Target="https://online.zakon.kz/document/?doc_id=35188017" TargetMode="External"/><Relationship Id="rId1" Type="http://schemas.openxmlformats.org/officeDocument/2006/relationships/slideLayout" Target="../slideLayouts/slideLayout2.xml"/><Relationship Id="rId6" Type="http://schemas.openxmlformats.org/officeDocument/2006/relationships/hyperlink" Target="https://online.zakon.kz/document/?doc_id=1021546" TargetMode="External"/><Relationship Id="rId5" Type="http://schemas.openxmlformats.org/officeDocument/2006/relationships/hyperlink" Target="https://online.zakon.kz/document/?doc_id=1032763#sub_id=800" TargetMode="External"/><Relationship Id="rId4" Type="http://schemas.openxmlformats.org/officeDocument/2006/relationships/hyperlink" Target="https://online.zakon.kz/document/?doc_id=3169011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45567" y="419229"/>
            <a:ext cx="8351520" cy="307777"/>
          </a:xfrm>
          <a:prstGeom prst="rect">
            <a:avLst/>
          </a:prstGeom>
        </p:spPr>
        <p:txBody>
          <a:bodyPr wrap="square">
            <a:spAutoFit/>
          </a:bodyPr>
          <a:lstStyle/>
          <a:p>
            <a:r>
              <a:rPr lang="ru-RU" sz="1400" b="1" i="0" dirty="0" smtClean="0">
                <a:solidFill>
                  <a:srgbClr val="333333"/>
                </a:solidFill>
                <a:effectLst/>
                <a:latin typeface="roboto"/>
              </a:rPr>
              <a:t>Граждане проголосуют "за" или "против" всего пакета поправок.</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2157" y="292826"/>
            <a:ext cx="468468" cy="468468"/>
          </a:xfrm>
          <a:prstGeom prst="rect">
            <a:avLst/>
          </a:prstGeom>
        </p:spPr>
      </p:pic>
      <p:sp>
        <p:nvSpPr>
          <p:cNvPr id="6" name="Прямоугольник 5"/>
          <p:cNvSpPr/>
          <p:nvPr/>
        </p:nvSpPr>
        <p:spPr>
          <a:xfrm>
            <a:off x="252549" y="1082768"/>
            <a:ext cx="5704114" cy="1169551"/>
          </a:xfrm>
          <a:prstGeom prst="rect">
            <a:avLst/>
          </a:prstGeom>
        </p:spPr>
        <p:txBody>
          <a:bodyPr wrap="square">
            <a:spAutoFit/>
          </a:bodyPr>
          <a:lstStyle/>
          <a:p>
            <a:pPr indent="254000" algn="just" fontAlgn="base">
              <a:spcAft>
                <a:spcPts val="0"/>
              </a:spcAft>
            </a:pPr>
            <a:r>
              <a:rPr lang="" sz="1000" b="1" i="0" dirty="0" smtClean="0">
                <a:solidFill>
                  <a:srgbClr val="000000"/>
                </a:solidFill>
                <a:effectLst/>
                <a:latin typeface="Times New Roman" panose="02020603050405020304" pitchFamily="18" charset="0"/>
              </a:rPr>
              <a:t>Статья 4, пункт 1</a:t>
            </a:r>
          </a:p>
          <a:p>
            <a:pPr indent="254000" algn="just" fontAlgn="base">
              <a:spcAft>
                <a:spcPts val="0"/>
              </a:spcAft>
            </a:pPr>
            <a:r>
              <a:rPr lang="ru-RU" sz="1000" b="0" i="0" dirty="0" smtClean="0">
                <a:solidFill>
                  <a:srgbClr val="000000"/>
                </a:solidFill>
                <a:effectLst/>
                <a:latin typeface="Times New Roman" panose="02020603050405020304" pitchFamily="18" charset="0"/>
              </a:rPr>
              <a:t>Действующим правом в Республике Казахстан являются нормы Конституции, соответствующих ей законов, иных </a:t>
            </a:r>
            <a:r>
              <a:rPr lang="ru-RU" sz="1000" b="0" i="0" u="sng" dirty="0" smtClean="0">
                <a:solidFill>
                  <a:srgbClr val="000080"/>
                </a:solidFill>
                <a:effectLst/>
                <a:latin typeface="Times New Roman" panose="02020603050405020304" pitchFamily="18" charset="0"/>
                <a:hlinkClick r:id="rId3"/>
              </a:rPr>
              <a:t>нормативных правовых актов</a:t>
            </a:r>
            <a:r>
              <a:rPr lang="ru-RU" sz="1000" b="0" i="0" dirty="0" smtClean="0">
                <a:solidFill>
                  <a:srgbClr val="000000"/>
                </a:solidFill>
                <a:effectLst/>
                <a:latin typeface="Times New Roman" panose="02020603050405020304" pitchFamily="18" charset="0"/>
              </a:rPr>
              <a:t>, международных договорных и </a:t>
            </a:r>
            <a:r>
              <a:rPr lang="ru-RU" sz="1000" b="0" i="0" u="sng" dirty="0" smtClean="0">
                <a:solidFill>
                  <a:srgbClr val="000080"/>
                </a:solidFill>
                <a:effectLst/>
                <a:latin typeface="Times New Roman" panose="02020603050405020304" pitchFamily="18" charset="0"/>
                <a:hlinkClick r:id="rId4"/>
              </a:rPr>
              <a:t>иных обязательств</a:t>
            </a:r>
            <a:r>
              <a:rPr lang="ru-RU" sz="1000" b="0" i="0" dirty="0" smtClean="0">
                <a:solidFill>
                  <a:srgbClr val="000000"/>
                </a:solidFill>
                <a:effectLst/>
                <a:latin typeface="Times New Roman" panose="02020603050405020304" pitchFamily="18" charset="0"/>
              </a:rPr>
              <a:t> Республики, а также нормативных постановлений Конституционного Совета и Верховного Суда Республики.</a:t>
            </a:r>
          </a:p>
          <a:p>
            <a:r>
              <a:rPr lang="ru-RU" sz="1000" dirty="0" smtClean="0"/>
              <a:t/>
            </a:r>
            <a:br>
              <a:rPr lang="ru-RU" sz="1000" dirty="0" smtClean="0"/>
            </a:br>
            <a:endParaRPr lang="ru-RU" sz="1000" dirty="0"/>
          </a:p>
        </p:txBody>
      </p:sp>
      <p:cxnSp>
        <p:nvCxnSpPr>
          <p:cNvPr id="8" name="Прямая соединительная линия 7"/>
          <p:cNvCxnSpPr/>
          <p:nvPr/>
        </p:nvCxnSpPr>
        <p:spPr>
          <a:xfrm flipH="1">
            <a:off x="6072051" y="1079567"/>
            <a:ext cx="10888" cy="5617324"/>
          </a:xfrm>
          <a:prstGeom prst="line">
            <a:avLst/>
          </a:prstGeom>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6191796" y="1338375"/>
            <a:ext cx="6096000" cy="261610"/>
          </a:xfrm>
          <a:prstGeom prst="rect">
            <a:avLst/>
          </a:prstGeom>
        </p:spPr>
        <p:txBody>
          <a:bodyPr>
            <a:spAutoFit/>
          </a:bodyPr>
          <a:lstStyle/>
          <a:p>
            <a:r>
              <a:rPr lang="ru-RU" sz="1050" b="1" i="0" dirty="0" smtClean="0">
                <a:solidFill>
                  <a:schemeClr val="accent2"/>
                </a:solidFill>
                <a:effectLst/>
                <a:latin typeface="Times New Roman" panose="02020603050405020304" pitchFamily="18" charset="0"/>
                <a:cs typeface="Times New Roman" panose="02020603050405020304" pitchFamily="18" charset="0"/>
              </a:rPr>
              <a:t>В пункте 1 статьи 4 слово «Совета» заменить словом «Суда».</a:t>
            </a:r>
          </a:p>
        </p:txBody>
      </p:sp>
      <p:sp>
        <p:nvSpPr>
          <p:cNvPr id="10" name="Прямоугольник 9"/>
          <p:cNvSpPr/>
          <p:nvPr/>
        </p:nvSpPr>
        <p:spPr>
          <a:xfrm>
            <a:off x="224247" y="2006098"/>
            <a:ext cx="5732416" cy="707886"/>
          </a:xfrm>
          <a:prstGeom prst="rect">
            <a:avLst/>
          </a:prstGeom>
        </p:spPr>
        <p:txBody>
          <a:bodyPr wrap="square">
            <a:spAutoFit/>
          </a:bodyPr>
          <a:lstStyle/>
          <a:p>
            <a:pPr indent="254000" algn="just" fontAlgn="base">
              <a:spcAft>
                <a:spcPts val="0"/>
              </a:spcAft>
            </a:pPr>
            <a:r>
              <a:rPr lang="" sz="1000" b="1" i="0" dirty="0" smtClean="0">
                <a:solidFill>
                  <a:srgbClr val="000000"/>
                </a:solidFill>
                <a:effectLst/>
                <a:latin typeface="Times New Roman" panose="02020603050405020304" pitchFamily="18" charset="0"/>
              </a:rPr>
              <a:t>Статья 6, пункт 3</a:t>
            </a:r>
          </a:p>
          <a:p>
            <a:pPr indent="254000" algn="just" fontAlgn="base">
              <a:spcAft>
                <a:spcPts val="0"/>
              </a:spcAft>
            </a:pPr>
            <a:r>
              <a:rPr lang="ru-RU" sz="1000" b="0" i="0" dirty="0" smtClean="0">
                <a:solidFill>
                  <a:srgbClr val="000000"/>
                </a:solidFill>
                <a:effectLst/>
                <a:latin typeface="Times New Roman" panose="02020603050405020304" pitchFamily="18" charset="0"/>
              </a:rPr>
              <a:t>Земля и ее недра, воды, растительный и </a:t>
            </a:r>
            <a:r>
              <a:rPr lang="ru-RU" sz="1000" b="0" i="0" u="sng" dirty="0" smtClean="0">
                <a:solidFill>
                  <a:srgbClr val="000080"/>
                </a:solidFill>
                <a:effectLst/>
                <a:latin typeface="Times New Roman" panose="02020603050405020304" pitchFamily="18" charset="0"/>
                <a:hlinkClick r:id="rId5" tooltip="Закон Республики Казахстан от 9 июля 2004 года № 593-II «Об охране, воспроизводстве и использовании животного мира» (с изменениями и дополнениями по состоянию на 24.11.2021 г.)"/>
              </a:rPr>
              <a:t>животный мир</a:t>
            </a:r>
            <a:r>
              <a:rPr lang="ru-RU" sz="1000" b="0" i="0" dirty="0" smtClean="0">
                <a:solidFill>
                  <a:srgbClr val="000000"/>
                </a:solidFill>
                <a:effectLst/>
                <a:latin typeface="Times New Roman" panose="02020603050405020304" pitchFamily="18" charset="0"/>
              </a:rPr>
              <a:t>, другие природные ресурсы находятся в государственной собственности. Земля может находиться также в частной собственности на основаниях, условиях и в пределах, установленных </a:t>
            </a:r>
            <a:r>
              <a:rPr lang="ru-RU" sz="1000" b="0" i="0" u="sng" dirty="0" smtClean="0">
                <a:solidFill>
                  <a:srgbClr val="000080"/>
                </a:solidFill>
                <a:effectLst/>
                <a:latin typeface="Times New Roman" panose="02020603050405020304" pitchFamily="18" charset="0"/>
                <a:hlinkClick r:id="rId6" tooltip="Земельный кодекс Республики Казахстан от 20 июня 2003 года № 442-II (с изменениями и дополнениями по состоянию на 07.03.2022 г.)"/>
              </a:rPr>
              <a:t>законом</a:t>
            </a:r>
            <a:r>
              <a:rPr lang="ru-RU" sz="1000" b="0" i="0" dirty="0" smtClean="0">
                <a:solidFill>
                  <a:srgbClr val="000000"/>
                </a:solidFill>
                <a:effectLst/>
                <a:latin typeface="Times New Roman" panose="02020603050405020304" pitchFamily="18" charset="0"/>
              </a:rPr>
              <a:t>.</a:t>
            </a:r>
          </a:p>
        </p:txBody>
      </p:sp>
      <p:sp>
        <p:nvSpPr>
          <p:cNvPr id="11" name="Прямоугольник 10"/>
          <p:cNvSpPr/>
          <p:nvPr/>
        </p:nvSpPr>
        <p:spPr>
          <a:xfrm>
            <a:off x="6191796" y="1760931"/>
            <a:ext cx="5786844" cy="900246"/>
          </a:xfrm>
          <a:prstGeom prst="rect">
            <a:avLst/>
          </a:prstGeom>
        </p:spPr>
        <p:txBody>
          <a:bodyPr wrap="square">
            <a:spAutoFit/>
          </a:bodyPr>
          <a:lstStyle/>
          <a:p>
            <a:pPr algn="just"/>
            <a:r>
              <a:rPr lang="" sz="1050" b="1" i="0" dirty="0" smtClean="0">
                <a:solidFill>
                  <a:schemeClr val="accent2"/>
                </a:solidFill>
                <a:effectLst/>
                <a:latin typeface="Times New Roman" panose="02020603050405020304" pitchFamily="18" charset="0"/>
                <a:cs typeface="Times New Roman" panose="02020603050405020304" pitchFamily="18" charset="0"/>
              </a:rPr>
              <a:t>Пункт 3, статьи 6 изложить в следующей редакции:</a:t>
            </a:r>
          </a:p>
          <a:p>
            <a:pPr algn="just"/>
            <a:r>
              <a:rPr lang="" sz="1050" i="0" dirty="0" smtClean="0">
                <a:solidFill>
                  <a:schemeClr val="accent2"/>
                </a:solidFill>
                <a:effectLst/>
                <a:latin typeface="Times New Roman" panose="02020603050405020304" pitchFamily="18" charset="0"/>
                <a:cs typeface="Times New Roman" panose="02020603050405020304" pitchFamily="18" charset="0"/>
              </a:rPr>
              <a:t>“</a:t>
            </a:r>
            <a:r>
              <a:rPr lang="ru-RU" sz="1050" i="0" dirty="0" smtClean="0">
                <a:solidFill>
                  <a:schemeClr val="accent2"/>
                </a:solidFill>
                <a:effectLst/>
                <a:latin typeface="Times New Roman" panose="02020603050405020304" pitchFamily="18" charset="0"/>
                <a:cs typeface="Times New Roman" panose="02020603050405020304" pitchFamily="18" charset="0"/>
              </a:rPr>
              <a:t>Земля и ее недра, воды, растительный и животный мир, другие природные ресурсы принадлежат народу. От имени народа право собственности осуществляет государство. Земля может находиться также в частной собственности на основаниях, условиях и в пределах, установленных законом.</a:t>
            </a:r>
            <a:r>
              <a:rPr lang="" sz="1050" i="0" dirty="0" smtClean="0">
                <a:solidFill>
                  <a:schemeClr val="accent2"/>
                </a:solidFill>
                <a:effectLst/>
                <a:latin typeface="Times New Roman" panose="02020603050405020304" pitchFamily="18" charset="0"/>
                <a:cs typeface="Times New Roman" panose="02020603050405020304" pitchFamily="18" charset="0"/>
              </a:rPr>
              <a:t>”</a:t>
            </a:r>
            <a:endParaRPr lang="ru-RU" sz="1050" dirty="0">
              <a:solidFill>
                <a:schemeClr val="accent2"/>
              </a:solidFill>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7341325" y="774991"/>
            <a:ext cx="3855762" cy="707886"/>
          </a:xfrm>
          <a:prstGeom prst="rect">
            <a:avLst/>
          </a:prstGeom>
        </p:spPr>
        <p:txBody>
          <a:bodyPr wrap="square">
            <a:spAutoFit/>
          </a:bodyPr>
          <a:lstStyle/>
          <a:p>
            <a:pPr algn="ctr"/>
            <a:r>
              <a:rPr lang="" sz="1400" b="0" i="0" dirty="0" smtClean="0">
                <a:solidFill>
                  <a:srgbClr val="000000"/>
                </a:solidFill>
                <a:effectLst/>
                <a:latin typeface="PTSans"/>
              </a:rPr>
              <a:t>Поправки</a:t>
            </a:r>
            <a:r>
              <a:rPr lang="ru-RU" sz="1400" b="0" i="0" dirty="0" smtClean="0">
                <a:solidFill>
                  <a:srgbClr val="000000"/>
                </a:solidFill>
                <a:effectLst/>
                <a:latin typeface="PTSans"/>
              </a:rPr>
              <a:t> в </a:t>
            </a:r>
            <a:r>
              <a:rPr lang="ru-RU" sz="1400" b="1" i="0" dirty="0" smtClean="0">
                <a:solidFill>
                  <a:srgbClr val="000000"/>
                </a:solidFill>
                <a:effectLst/>
                <a:latin typeface="PTSans"/>
              </a:rPr>
              <a:t>33</a:t>
            </a:r>
            <a:r>
              <a:rPr lang="ru-RU" sz="1400" b="0" i="0" dirty="0" smtClean="0">
                <a:solidFill>
                  <a:srgbClr val="000000"/>
                </a:solidFill>
                <a:effectLst/>
                <a:latin typeface="PTSans"/>
              </a:rPr>
              <a:t> статьи Конституции РК</a:t>
            </a:r>
          </a:p>
          <a:p>
            <a:pPr algn="ctr"/>
            <a:r>
              <a:rPr lang="ru-RU" sz="1100" i="1" dirty="0" smtClean="0">
                <a:solidFill>
                  <a:srgbClr val="000000"/>
                </a:solidFill>
                <a:latin typeface="PTSans"/>
              </a:rPr>
              <a:t>Будет состоять из 9 разделов и 99 статей</a:t>
            </a:r>
            <a:endParaRPr lang="ru-RU" sz="1100" b="0" i="1" dirty="0" smtClean="0">
              <a:solidFill>
                <a:srgbClr val="000000"/>
              </a:solidFill>
              <a:effectLst/>
              <a:latin typeface="PTSans"/>
            </a:endParaRPr>
          </a:p>
          <a:p>
            <a:pPr algn="ctr"/>
            <a:endParaRPr lang="ru-RU" sz="1400" dirty="0"/>
          </a:p>
        </p:txBody>
      </p:sp>
      <p:sp>
        <p:nvSpPr>
          <p:cNvPr id="2" name="Прямоугольник 1"/>
          <p:cNvSpPr/>
          <p:nvPr/>
        </p:nvSpPr>
        <p:spPr>
          <a:xfrm>
            <a:off x="252549" y="2790927"/>
            <a:ext cx="5791201" cy="861774"/>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rPr>
              <a:t>Статья 15, пункт 2</a:t>
            </a:r>
            <a:endParaRPr lang="" sz="1000" b="1" dirty="0">
              <a:solidFill>
                <a:srgbClr val="000000"/>
              </a:solidFill>
              <a:latin typeface="Times New Roman" panose="02020603050405020304" pitchFamily="18" charset="0"/>
            </a:endParaRPr>
          </a:p>
          <a:p>
            <a:pPr indent="254000" algn="just" fontAlgn="base">
              <a:spcAft>
                <a:spcPts val="0"/>
              </a:spcAft>
            </a:pPr>
            <a:r>
              <a:rPr lang="ru-RU" sz="1000" dirty="0" smtClean="0">
                <a:solidFill>
                  <a:srgbClr val="000000"/>
                </a:solidFill>
                <a:latin typeface="Times New Roman" panose="02020603050405020304" pitchFamily="18" charset="0"/>
              </a:rPr>
              <a:t>Никто </a:t>
            </a:r>
            <a:r>
              <a:rPr lang="ru-RU" sz="1000" dirty="0">
                <a:solidFill>
                  <a:srgbClr val="000000"/>
                </a:solidFill>
                <a:latin typeface="Times New Roman" panose="02020603050405020304" pitchFamily="18" charset="0"/>
              </a:rPr>
              <a:t>не вправе произвольно лишать человека жизни. </a:t>
            </a:r>
            <a:r>
              <a:rPr lang="ru-RU" sz="1000" u="sng" dirty="0">
                <a:solidFill>
                  <a:srgbClr val="000080"/>
                </a:solidFill>
                <a:latin typeface="Times New Roman" panose="02020603050405020304" pitchFamily="18" charset="0"/>
                <a:hlinkClick r:id="rId7"/>
              </a:rPr>
              <a:t>Смертная казнь</a:t>
            </a:r>
            <a:r>
              <a:rPr lang="ru-RU" sz="1000" dirty="0">
                <a:solidFill>
                  <a:srgbClr val="000000"/>
                </a:solidFill>
                <a:latin typeface="Times New Roman" panose="02020603050405020304" pitchFamily="18" charset="0"/>
              </a:rPr>
              <a:t> устанавливается законом как исключительная мера наказания за террористические преступления, сопряженные с гибелью людей, а также за </a:t>
            </a:r>
            <a:r>
              <a:rPr lang="ru-RU" sz="1000" u="sng" dirty="0">
                <a:solidFill>
                  <a:srgbClr val="000080"/>
                </a:solidFill>
                <a:latin typeface="Times New Roman" panose="02020603050405020304" pitchFamily="18" charset="0"/>
                <a:hlinkClick r:id="rId8"/>
              </a:rPr>
              <a:t>особо тяжкие преступления</a:t>
            </a:r>
            <a:r>
              <a:rPr lang="ru-RU" sz="1000" dirty="0">
                <a:solidFill>
                  <a:srgbClr val="000000"/>
                </a:solidFill>
                <a:latin typeface="Times New Roman" panose="02020603050405020304" pitchFamily="18" charset="0"/>
              </a:rPr>
              <a:t>, совершенные в военное время, с предоставлением приговоренному права ходатайствовать о помиловании</a:t>
            </a:r>
            <a:r>
              <a:rPr lang="ru-RU" sz="1000" dirty="0" smtClean="0">
                <a:solidFill>
                  <a:srgbClr val="000000"/>
                </a:solidFill>
                <a:latin typeface="Times New Roman" panose="02020603050405020304" pitchFamily="18" charset="0"/>
              </a:rPr>
              <a:t>.</a:t>
            </a:r>
            <a:endParaRPr lang="ru-RU" sz="1000" dirty="0">
              <a:solidFill>
                <a:srgbClr val="000000"/>
              </a:solidFill>
              <a:latin typeface="Times New Roman" panose="02020603050405020304" pitchFamily="18" charset="0"/>
            </a:endParaRPr>
          </a:p>
        </p:txBody>
      </p:sp>
      <p:sp>
        <p:nvSpPr>
          <p:cNvPr id="3" name="Прямоугольник 2"/>
          <p:cNvSpPr/>
          <p:nvPr/>
        </p:nvSpPr>
        <p:spPr>
          <a:xfrm>
            <a:off x="6224451" y="2757384"/>
            <a:ext cx="6096000" cy="430887"/>
          </a:xfrm>
          <a:prstGeom prst="rect">
            <a:avLst/>
          </a:prstGeom>
        </p:spPr>
        <p:txBody>
          <a:bodyPr>
            <a:spAutoFit/>
          </a:bodyPr>
          <a:lstStyle/>
          <a:p>
            <a:r>
              <a:rPr lang="ru-RU" sz="1050" b="1" dirty="0">
                <a:solidFill>
                  <a:schemeClr val="accent2"/>
                </a:solidFill>
                <a:latin typeface="Times New Roman" panose="02020603050405020304" pitchFamily="18" charset="0"/>
                <a:cs typeface="Times New Roman" panose="02020603050405020304" pitchFamily="18" charset="0"/>
              </a:rPr>
              <a:t>Пункт 2 статьи 15 изложить в следующей редакции:</a:t>
            </a:r>
          </a:p>
          <a:p>
            <a:r>
              <a:rPr lang="ru-RU" sz="1050" dirty="0" smtClean="0">
                <a:solidFill>
                  <a:schemeClr val="accent2"/>
                </a:solidFill>
                <a:latin typeface="Times New Roman" panose="02020603050405020304" pitchFamily="18" charset="0"/>
                <a:cs typeface="Times New Roman" panose="02020603050405020304" pitchFamily="18" charset="0"/>
              </a:rPr>
              <a:t>Никто </a:t>
            </a:r>
            <a:r>
              <a:rPr lang="ru-RU" sz="1050" dirty="0">
                <a:solidFill>
                  <a:schemeClr val="accent2"/>
                </a:solidFill>
                <a:latin typeface="Times New Roman" panose="02020603050405020304" pitchFamily="18" charset="0"/>
                <a:cs typeface="Times New Roman" panose="02020603050405020304" pitchFamily="18" charset="0"/>
              </a:rPr>
              <a:t>не вправе произвольно лишать человека жизни. Смертная казнь запрещается.».</a:t>
            </a:r>
            <a:endParaRPr lang="ru-RU" sz="1050" b="0" i="0" dirty="0">
              <a:solidFill>
                <a:schemeClr val="accent2"/>
              </a:solidFill>
              <a:effectLst/>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52548" y="3729644"/>
            <a:ext cx="5791201" cy="707886"/>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rPr>
              <a:t>Статья 23, пункт 2</a:t>
            </a:r>
          </a:p>
          <a:p>
            <a:pPr indent="254000" algn="just" fontAlgn="base">
              <a:spcAft>
                <a:spcPts val="0"/>
              </a:spcAft>
            </a:pPr>
            <a:r>
              <a:rPr lang="ru-RU" sz="1000" dirty="0" smtClean="0">
                <a:solidFill>
                  <a:srgbClr val="000000"/>
                </a:solidFill>
                <a:latin typeface="Times New Roman" panose="02020603050405020304" pitchFamily="18" charset="0"/>
              </a:rPr>
              <a:t>Военнослужащие</a:t>
            </a:r>
            <a:r>
              <a:rPr lang="ru-RU" sz="1000" dirty="0">
                <a:solidFill>
                  <a:srgbClr val="000000"/>
                </a:solidFill>
                <a:latin typeface="Times New Roman" panose="02020603050405020304" pitchFamily="18" charset="0"/>
              </a:rPr>
              <a:t>, работники органов национальной безопасности, правоохранительных органов и судьи не должны состоять в </a:t>
            </a:r>
            <a:r>
              <a:rPr lang="ru-RU" sz="1000" u="sng" dirty="0">
                <a:solidFill>
                  <a:srgbClr val="000080"/>
                </a:solidFill>
                <a:latin typeface="Times New Roman" panose="02020603050405020304" pitchFamily="18" charset="0"/>
                <a:hlinkClick r:id="rId9"/>
              </a:rPr>
              <a:t>партиях</a:t>
            </a:r>
            <a:r>
              <a:rPr lang="ru-RU" sz="1000" dirty="0">
                <a:solidFill>
                  <a:srgbClr val="000000"/>
                </a:solidFill>
                <a:latin typeface="Times New Roman" panose="02020603050405020304" pitchFamily="18" charset="0"/>
              </a:rPr>
              <a:t>, профессиональных союзах, выступать в поддержку какой-либо политической партии</a:t>
            </a:r>
            <a:r>
              <a:rPr lang="ru-RU" sz="1000" dirty="0" smtClean="0">
                <a:solidFill>
                  <a:srgbClr val="000000"/>
                </a:solidFill>
                <a:latin typeface="Times New Roman" panose="02020603050405020304" pitchFamily="18" charset="0"/>
              </a:rPr>
              <a:t>.</a:t>
            </a:r>
            <a:endParaRPr lang="ru-RU" sz="1000" dirty="0">
              <a:solidFill>
                <a:srgbClr val="000000"/>
              </a:solidFill>
              <a:latin typeface="Times New Roman" panose="02020603050405020304" pitchFamily="18" charset="0"/>
            </a:endParaRPr>
          </a:p>
        </p:txBody>
      </p:sp>
      <p:sp>
        <p:nvSpPr>
          <p:cNvPr id="14" name="Прямоугольник 13"/>
          <p:cNvSpPr/>
          <p:nvPr/>
        </p:nvSpPr>
        <p:spPr>
          <a:xfrm>
            <a:off x="6211390" y="3471386"/>
            <a:ext cx="5786844" cy="1061829"/>
          </a:xfrm>
          <a:prstGeom prst="rect">
            <a:avLst/>
          </a:prstGeom>
        </p:spPr>
        <p:txBody>
          <a:bodyPr wrap="square">
            <a:spAutoFit/>
          </a:bodyPr>
          <a:lstStyle/>
          <a:p>
            <a:r>
              <a:rPr lang="ru-RU" sz="1050" b="1" dirty="0" smtClean="0">
                <a:solidFill>
                  <a:schemeClr val="accent2"/>
                </a:solidFill>
                <a:latin typeface="Times New Roman" panose="02020603050405020304" pitchFamily="18" charset="0"/>
                <a:cs typeface="Times New Roman" panose="02020603050405020304" pitchFamily="18" charset="0"/>
              </a:rPr>
              <a:t>Пункт 2 статьи 23 изложить в следующей редакции:</a:t>
            </a:r>
          </a:p>
          <a:p>
            <a:pPr algn="just"/>
            <a:r>
              <a:rPr lang="ru-RU" sz="1050" dirty="0" smtClean="0">
                <a:solidFill>
                  <a:schemeClr val="accent2"/>
                </a:solidFill>
                <a:latin typeface="Times New Roman" panose="02020603050405020304" pitchFamily="18" charset="0"/>
                <a:cs typeface="Times New Roman" panose="02020603050405020304" pitchFamily="18" charset="0"/>
              </a:rPr>
              <a:t>«Председатели и судьи Конституционного Суда, Верховного Суда и иных судов, председатели и члены Центральной избирательной комиссии, Высшей аудиторской палаты Республики, военнослужащие, работники органов национальной безопасности, правоохранительных органов не должны состоять в политических партиях, профессиональных союзах, выступать в поддержку какой-либо политической партии.».</a:t>
            </a:r>
            <a:endParaRPr lang="ru-RU" sz="1050" b="0" i="0" dirty="0">
              <a:solidFill>
                <a:schemeClr val="accent2"/>
              </a:solidFill>
              <a:effectLst/>
              <a:latin typeface="Times New Roman" panose="02020603050405020304" pitchFamily="18" charset="0"/>
              <a:cs typeface="Times New Roman" panose="02020603050405020304" pitchFamily="18" charset="0"/>
            </a:endParaRPr>
          </a:p>
        </p:txBody>
      </p:sp>
      <p:sp>
        <p:nvSpPr>
          <p:cNvPr id="17" name="Прямоугольник 16"/>
          <p:cNvSpPr/>
          <p:nvPr/>
        </p:nvSpPr>
        <p:spPr>
          <a:xfrm>
            <a:off x="219892" y="4644090"/>
            <a:ext cx="5671458" cy="707886"/>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rPr>
              <a:t>Статья 24, пункт 1</a:t>
            </a:r>
          </a:p>
          <a:p>
            <a:pPr indent="254000" algn="just" fontAlgn="base">
              <a:spcAft>
                <a:spcPts val="0"/>
              </a:spcAft>
            </a:pPr>
            <a:r>
              <a:rPr lang="ru-RU" sz="1000" dirty="0" smtClean="0">
                <a:solidFill>
                  <a:srgbClr val="000000"/>
                </a:solidFill>
                <a:latin typeface="Times New Roman" panose="02020603050405020304" pitchFamily="18" charset="0"/>
              </a:rPr>
              <a:t>Каждый </a:t>
            </a:r>
            <a:r>
              <a:rPr lang="ru-RU" sz="1000" dirty="0">
                <a:solidFill>
                  <a:srgbClr val="000000"/>
                </a:solidFill>
                <a:latin typeface="Times New Roman" panose="02020603050405020304" pitchFamily="18" charset="0"/>
              </a:rPr>
              <a:t>имеет право на </a:t>
            </a:r>
            <a:r>
              <a:rPr lang="ru-RU" sz="1000" u="sng" dirty="0">
                <a:solidFill>
                  <a:srgbClr val="000080"/>
                </a:solidFill>
                <a:latin typeface="Times New Roman" panose="02020603050405020304" pitchFamily="18" charset="0"/>
                <a:hlinkClick r:id="rId10"/>
              </a:rPr>
              <a:t>свободу труда</a:t>
            </a:r>
            <a:r>
              <a:rPr lang="ru-RU" sz="1000" dirty="0">
                <a:solidFill>
                  <a:srgbClr val="000000"/>
                </a:solidFill>
                <a:latin typeface="Times New Roman" panose="02020603050405020304" pitchFamily="18" charset="0"/>
              </a:rPr>
              <a:t>, свободный выбор рода деятельности и профессии. </a:t>
            </a:r>
            <a:r>
              <a:rPr lang="ru-RU" sz="1000" u="sng" dirty="0">
                <a:solidFill>
                  <a:srgbClr val="000080"/>
                </a:solidFill>
                <a:latin typeface="Times New Roman" panose="02020603050405020304" pitchFamily="18" charset="0"/>
                <a:hlinkClick r:id="rId11"/>
              </a:rPr>
              <a:t>Принудительный труд</a:t>
            </a:r>
            <a:r>
              <a:rPr lang="ru-RU" sz="1000" dirty="0">
                <a:solidFill>
                  <a:srgbClr val="000000"/>
                </a:solidFill>
                <a:latin typeface="Times New Roman" panose="02020603050405020304" pitchFamily="18" charset="0"/>
              </a:rPr>
              <a:t> допускается только по приговору суда либо в условиях </a:t>
            </a:r>
            <a:r>
              <a:rPr lang="ru-RU" sz="1000" u="sng" dirty="0">
                <a:solidFill>
                  <a:srgbClr val="000080"/>
                </a:solidFill>
                <a:latin typeface="Times New Roman" panose="02020603050405020304" pitchFamily="18" charset="0"/>
                <a:hlinkClick r:id="rId12"/>
              </a:rPr>
              <a:t>чрезвычайного</a:t>
            </a:r>
            <a:r>
              <a:rPr lang="ru-RU" sz="1000" dirty="0">
                <a:solidFill>
                  <a:srgbClr val="000000"/>
                </a:solidFill>
                <a:latin typeface="Times New Roman" panose="02020603050405020304" pitchFamily="18" charset="0"/>
              </a:rPr>
              <a:t> или </a:t>
            </a:r>
            <a:r>
              <a:rPr lang="ru-RU" sz="1000" u="sng" dirty="0">
                <a:solidFill>
                  <a:srgbClr val="000080"/>
                </a:solidFill>
                <a:latin typeface="Times New Roman" panose="02020603050405020304" pitchFamily="18" charset="0"/>
                <a:hlinkClick r:id="rId13"/>
              </a:rPr>
              <a:t>военного</a:t>
            </a:r>
            <a:r>
              <a:rPr lang="ru-RU" sz="1000" dirty="0">
                <a:solidFill>
                  <a:srgbClr val="000000"/>
                </a:solidFill>
                <a:latin typeface="Times New Roman" panose="02020603050405020304" pitchFamily="18" charset="0"/>
              </a:rPr>
              <a:t> положения</a:t>
            </a:r>
            <a:r>
              <a:rPr lang="ru-RU" sz="1000" dirty="0" smtClean="0">
                <a:solidFill>
                  <a:srgbClr val="000000"/>
                </a:solidFill>
                <a:latin typeface="Times New Roman" panose="02020603050405020304" pitchFamily="18" charset="0"/>
              </a:rPr>
              <a:t>.</a:t>
            </a:r>
            <a:endParaRPr lang="ru-RU" sz="1000" dirty="0">
              <a:solidFill>
                <a:srgbClr val="000000"/>
              </a:solidFill>
              <a:latin typeface="Times New Roman" panose="02020603050405020304" pitchFamily="18" charset="0"/>
            </a:endParaRPr>
          </a:p>
        </p:txBody>
      </p:sp>
      <p:sp>
        <p:nvSpPr>
          <p:cNvPr id="18" name="Прямоугольник 17"/>
          <p:cNvSpPr/>
          <p:nvPr/>
        </p:nvSpPr>
        <p:spPr>
          <a:xfrm>
            <a:off x="6191796" y="4550149"/>
            <a:ext cx="5826032" cy="900246"/>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Пункт 1 статьи 24 изложить в следующей редакции:</a:t>
            </a:r>
          </a:p>
          <a:p>
            <a:pPr algn="just"/>
            <a:r>
              <a:rPr lang="ru-RU" sz="1050" dirty="0" smtClean="0">
                <a:solidFill>
                  <a:schemeClr val="accent2"/>
                </a:solidFill>
                <a:latin typeface="Times New Roman" panose="02020603050405020304" pitchFamily="18" charset="0"/>
                <a:cs typeface="Times New Roman" panose="02020603050405020304" pitchFamily="18" charset="0"/>
              </a:rPr>
              <a:t>«Каждый </a:t>
            </a:r>
            <a:r>
              <a:rPr lang="ru-RU" sz="1050" dirty="0">
                <a:solidFill>
                  <a:schemeClr val="accent2"/>
                </a:solidFill>
                <a:latin typeface="Times New Roman" panose="02020603050405020304" pitchFamily="18" charset="0"/>
                <a:cs typeface="Times New Roman" panose="02020603050405020304" pitchFamily="18" charset="0"/>
              </a:rPr>
              <a:t>имеет право на свободу труда, свободный выбор рода деятельности и профессии. Принудительный труд допускается только на основании судебного акта о признании виновным в совершении уголовного или административного правонарушения либо в условиях чрезвычайного или военного положения.».</a:t>
            </a:r>
            <a:endParaRPr lang="ru-RU" sz="1050" b="0" i="0" dirty="0">
              <a:solidFill>
                <a:schemeClr val="accent2"/>
              </a:solidFill>
              <a:effectLst/>
              <a:latin typeface="Times New Roman" panose="02020603050405020304" pitchFamily="18" charset="0"/>
              <a:cs typeface="Times New Roman" panose="02020603050405020304" pitchFamily="18" charset="0"/>
            </a:endParaRPr>
          </a:p>
        </p:txBody>
      </p:sp>
      <p:sp>
        <p:nvSpPr>
          <p:cNvPr id="19" name="Прямоугольник 18"/>
          <p:cNvSpPr/>
          <p:nvPr/>
        </p:nvSpPr>
        <p:spPr>
          <a:xfrm>
            <a:off x="134984" y="5404229"/>
            <a:ext cx="5756366" cy="1477328"/>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42, пункты 2 и 5</a:t>
            </a:r>
            <a:endParaRPr lang="" sz="1000" b="1" dirty="0">
              <a:solidFill>
                <a:srgbClr val="000000"/>
              </a:solidFill>
              <a:latin typeface="Times New Roman" panose="02020603050405020304" pitchFamily="18" charset="0"/>
              <a:cs typeface="Times New Roman" panose="02020603050405020304" pitchFamily="18" charset="0"/>
            </a:endParaRPr>
          </a:p>
          <a:p>
            <a:pPr indent="254000" algn="just" fontAlgn="base">
              <a:spcAft>
                <a:spcPts val="0"/>
              </a:spcAft>
            </a:pPr>
            <a:r>
              <a:rPr lang="" sz="1000" dirty="0" smtClean="0">
                <a:solidFill>
                  <a:srgbClr val="000000"/>
                </a:solidFill>
                <a:latin typeface="Times New Roman" panose="02020603050405020304" pitchFamily="18" charset="0"/>
                <a:cs typeface="Times New Roman" panose="02020603050405020304" pitchFamily="18" charset="0"/>
              </a:rPr>
              <a:t>2. </a:t>
            </a:r>
            <a:r>
              <a:rPr lang="ru-RU" sz="1000" dirty="0" smtClean="0">
                <a:solidFill>
                  <a:srgbClr val="000000"/>
                </a:solidFill>
                <a:latin typeface="Times New Roman" panose="02020603050405020304" pitchFamily="18" charset="0"/>
                <a:cs typeface="Times New Roman" panose="02020603050405020304" pitchFamily="18" charset="0"/>
              </a:rPr>
              <a:t>Присяга </a:t>
            </a:r>
            <a:r>
              <a:rPr lang="ru-RU" sz="1000" dirty="0">
                <a:solidFill>
                  <a:srgbClr val="000000"/>
                </a:solidFill>
                <a:latin typeface="Times New Roman" panose="02020603050405020304" pitchFamily="18" charset="0"/>
                <a:cs typeface="Times New Roman" panose="02020603050405020304" pitchFamily="18" charset="0"/>
              </a:rPr>
              <a:t>приносится во вторую среду января в торжественной обстановке в присутствии депутатов Парламента, членов Конституционного Совета, судей Верховного Суда, а также всех бывших Президентов Республики. В случае, предусмотренном </a:t>
            </a:r>
            <a:r>
              <a:rPr lang="ru-RU" sz="1000" u="sng" dirty="0">
                <a:solidFill>
                  <a:srgbClr val="000080"/>
                </a:solidFill>
                <a:latin typeface="Times New Roman" panose="02020603050405020304" pitchFamily="18" charset="0"/>
                <a:cs typeface="Times New Roman" panose="02020603050405020304" pitchFamily="18" charset="0"/>
                <a:hlinkClick r:id="rId14" tooltip="Конституция Республики Казахстан (принята на республиканском референдуме 30 августа 1995 года) (с изменениями и дополнениями по состоянию на 23.03.2019 г.)"/>
              </a:rPr>
              <a:t>статьей 48</a:t>
            </a:r>
            <a:r>
              <a:rPr lang="ru-RU" sz="1000" dirty="0">
                <a:solidFill>
                  <a:srgbClr val="000000"/>
                </a:solidFill>
                <a:latin typeface="Times New Roman" panose="02020603050405020304" pitchFamily="18" charset="0"/>
                <a:cs typeface="Times New Roman" panose="02020603050405020304" pitchFamily="18" charset="0"/>
              </a:rPr>
              <a:t> Конституции, лицом, принявшим на себя полномочия Президента Республики Казахстан, присяга приносится в течение одного месяца со дня принятия полномочий Президента </a:t>
            </a:r>
            <a:r>
              <a:rPr lang="ru-RU" sz="1000" dirty="0" smtClean="0">
                <a:solidFill>
                  <a:srgbClr val="000000"/>
                </a:solidFill>
                <a:latin typeface="Times New Roman" panose="02020603050405020304" pitchFamily="18" charset="0"/>
                <a:cs typeface="Times New Roman" panose="02020603050405020304" pitchFamily="18" charset="0"/>
              </a:rPr>
              <a:t>Республики.</a:t>
            </a:r>
            <a:endParaRPr lang="" sz="1000" dirty="0">
              <a:solidFill>
                <a:srgbClr val="000000"/>
              </a:solidFill>
              <a:latin typeface="Times New Roman" panose="02020603050405020304" pitchFamily="18" charset="0"/>
              <a:cs typeface="Times New Roman" panose="02020603050405020304" pitchFamily="18" charset="0"/>
            </a:endParaRPr>
          </a:p>
          <a:p>
            <a:pPr indent="254000" algn="just" fontAlgn="base">
              <a:spcAft>
                <a:spcPts val="0"/>
              </a:spcAft>
            </a:pPr>
            <a:r>
              <a:rPr lang="" sz="1000" dirty="0" smtClean="0">
                <a:latin typeface="Times New Roman" panose="02020603050405020304" pitchFamily="18" charset="0"/>
                <a:cs typeface="Times New Roman" panose="02020603050405020304" pitchFamily="18" charset="0"/>
              </a:rPr>
              <a:t>5. </a:t>
            </a:r>
            <a:r>
              <a:rPr lang="ru-RU" sz="1000" dirty="0" smtClean="0">
                <a:latin typeface="Times New Roman" panose="02020603050405020304" pitchFamily="18" charset="0"/>
                <a:cs typeface="Times New Roman" panose="02020603050405020304" pitchFamily="18" charset="0"/>
              </a:rPr>
              <a:t>Одно </a:t>
            </a:r>
            <a:r>
              <a:rPr lang="ru-RU" sz="1000" dirty="0">
                <a:latin typeface="Times New Roman" panose="02020603050405020304" pitchFamily="18" charset="0"/>
                <a:cs typeface="Times New Roman" panose="02020603050405020304" pitchFamily="18" charset="0"/>
              </a:rPr>
              <a:t>и то же лицо не может быть избрано Президентом Республики более двух раз </a:t>
            </a:r>
            <a:r>
              <a:rPr lang="ru-RU" sz="1000" dirty="0" smtClean="0">
                <a:latin typeface="Times New Roman" panose="02020603050405020304" pitchFamily="18" charset="0"/>
                <a:cs typeface="Times New Roman" panose="02020603050405020304" pitchFamily="18" charset="0"/>
              </a:rPr>
              <a:t>подряд.</a:t>
            </a:r>
            <a:endParaRPr lang="" sz="1000" dirty="0" smtClean="0">
              <a:latin typeface="Times New Roman" panose="02020603050405020304" pitchFamily="18" charset="0"/>
              <a:cs typeface="Times New Roman" panose="02020603050405020304" pitchFamily="18" charset="0"/>
            </a:endParaRPr>
          </a:p>
          <a:p>
            <a:pPr indent="254000" algn="just" fontAlgn="base">
              <a:spcAft>
                <a:spcPts val="0"/>
              </a:spcAft>
            </a:pPr>
            <a:r>
              <a:rPr lang="ru-RU" sz="1000" dirty="0" smtClean="0">
                <a:latin typeface="Times New Roman" panose="02020603050405020304" pitchFamily="18" charset="0"/>
                <a:cs typeface="Times New Roman" panose="02020603050405020304" pitchFamily="18" charset="0"/>
              </a:rPr>
              <a:t>Настоящее </a:t>
            </a:r>
            <a:r>
              <a:rPr lang="ru-RU" sz="1000" dirty="0">
                <a:latin typeface="Times New Roman" panose="02020603050405020304" pitchFamily="18" charset="0"/>
                <a:cs typeface="Times New Roman" panose="02020603050405020304" pitchFamily="18" charset="0"/>
              </a:rPr>
              <a:t>ограничение не распространяется на Первого Президента Республики Казахстан.</a:t>
            </a:r>
          </a:p>
          <a:p>
            <a:pPr indent="254000" algn="just" fontAlgn="base">
              <a:spcAft>
                <a:spcPts val="0"/>
              </a:spcAft>
            </a:pPr>
            <a:endParaRPr lang="ru-RU" sz="1000" dirty="0">
              <a:solidFill>
                <a:srgbClr val="000000"/>
              </a:solidFill>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6263640" y="5450395"/>
            <a:ext cx="5863045" cy="1384995"/>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42:</a:t>
            </a:r>
          </a:p>
          <a:p>
            <a:pPr algn="just"/>
            <a:r>
              <a:rPr lang="ru-RU" sz="1050" b="1" dirty="0">
                <a:solidFill>
                  <a:schemeClr val="accent2"/>
                </a:solidFill>
                <a:latin typeface="Times New Roman" panose="02020603050405020304" pitchFamily="18" charset="0"/>
                <a:cs typeface="Times New Roman" panose="02020603050405020304" pitchFamily="18" charset="0"/>
              </a:rPr>
              <a:t>1) пункт 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«2. Присяга приносится во вторую среду января в торжественной обстановке в присутствии депутатов Парламента, судей Конституционного Суда, Верховного Суда, а также экс-Президентов Республики. В случае, предусмотренном статьей 48 Конституции, лицом, принявшим на себя полномочия Президента Республики Казахстан, присяга приносится в течение одного месяца со дня принятия полномочий Президента Республики.»;</a:t>
            </a:r>
          </a:p>
          <a:p>
            <a:pPr algn="just"/>
            <a:r>
              <a:rPr lang="ru-RU" sz="1050" b="1" dirty="0">
                <a:solidFill>
                  <a:schemeClr val="accent2"/>
                </a:solidFill>
                <a:latin typeface="Times New Roman" panose="02020603050405020304" pitchFamily="18" charset="0"/>
                <a:cs typeface="Times New Roman" panose="02020603050405020304" pitchFamily="18" charset="0"/>
              </a:rPr>
              <a:t>2) часть вторую пункта 5 исключить.</a:t>
            </a:r>
            <a:endParaRPr lang="ru-RU" sz="1050" b="1" i="0" dirty="0">
              <a:solidFill>
                <a:schemeClr val="accent2"/>
              </a:solidFill>
              <a:effectLst/>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1876696" y="761294"/>
            <a:ext cx="3298372" cy="492443"/>
          </a:xfrm>
          <a:prstGeom prst="rect">
            <a:avLst/>
          </a:prstGeom>
        </p:spPr>
        <p:txBody>
          <a:bodyPr wrap="square">
            <a:spAutoFit/>
          </a:bodyPr>
          <a:lstStyle/>
          <a:p>
            <a:pPr algn="ctr"/>
            <a:r>
              <a:rPr lang="" sz="1400" b="0" i="0" dirty="0" smtClean="0">
                <a:solidFill>
                  <a:srgbClr val="000000"/>
                </a:solidFill>
                <a:effectLst/>
                <a:latin typeface="PTSans"/>
              </a:rPr>
              <a:t>Действующая Конституция</a:t>
            </a:r>
            <a:r>
              <a:rPr lang="ru-RU" sz="1400" b="0" i="0" dirty="0" smtClean="0">
                <a:solidFill>
                  <a:srgbClr val="000000"/>
                </a:solidFill>
                <a:effectLst/>
                <a:latin typeface="PTSans"/>
              </a:rPr>
              <a:t> РК</a:t>
            </a:r>
            <a:endParaRPr lang="" sz="1400" b="0" i="0" dirty="0" smtClean="0">
              <a:solidFill>
                <a:srgbClr val="000000"/>
              </a:solidFill>
              <a:effectLst/>
              <a:latin typeface="PTSans"/>
            </a:endParaRPr>
          </a:p>
          <a:p>
            <a:pPr algn="ctr"/>
            <a:r>
              <a:rPr lang="ru-RU" sz="1100" i="1" dirty="0" smtClean="0">
                <a:solidFill>
                  <a:srgbClr val="000000"/>
                </a:solidFill>
                <a:latin typeface="PTSans"/>
              </a:rPr>
              <a:t>С</a:t>
            </a:r>
            <a:r>
              <a:rPr lang="" sz="1100" i="1" dirty="0" smtClean="0">
                <a:solidFill>
                  <a:srgbClr val="000000"/>
                </a:solidFill>
                <a:latin typeface="PTSans"/>
              </a:rPr>
              <a:t>остоит из 9 разделов и 98 статей</a:t>
            </a:r>
            <a:endParaRPr lang="ru-RU" sz="1100" i="1" dirty="0"/>
          </a:p>
        </p:txBody>
      </p:sp>
      <p:sp>
        <p:nvSpPr>
          <p:cNvPr id="21" name="Прямоугольник 20"/>
          <p:cNvSpPr/>
          <p:nvPr/>
        </p:nvSpPr>
        <p:spPr>
          <a:xfrm>
            <a:off x="1901735" y="118696"/>
            <a:ext cx="8351520" cy="307777"/>
          </a:xfrm>
          <a:prstGeom prst="rect">
            <a:avLst/>
          </a:prstGeom>
        </p:spPr>
        <p:txBody>
          <a:bodyPr wrap="square">
            <a:spAutoFit/>
          </a:bodyPr>
          <a:lstStyle/>
          <a:p>
            <a:pPr algn="ctr"/>
            <a:r>
              <a:rPr lang="ru-RU" sz="1400" b="1" i="0" dirty="0" smtClean="0">
                <a:solidFill>
                  <a:srgbClr val="333333"/>
                </a:solidFill>
                <a:effectLst/>
                <a:latin typeface="roboto"/>
              </a:rPr>
              <a:t>ПРОЕКТ ПОПРАВОК В КОНСТИТУЦИЮ РК </a:t>
            </a:r>
          </a:p>
        </p:txBody>
      </p:sp>
    </p:spTree>
    <p:extLst>
      <p:ext uri="{BB962C8B-B14F-4D97-AF65-F5344CB8AC3E}">
        <p14:creationId xmlns:p14="http://schemas.microsoft.com/office/powerpoint/2010/main" val="974929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9250" cy="2247108"/>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92337" y="227046"/>
            <a:ext cx="5826032" cy="253916"/>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пункте 4 статьи 88 слово «Президентом,» исключить.</a:t>
            </a:r>
          </a:p>
        </p:txBody>
      </p:sp>
      <p:sp>
        <p:nvSpPr>
          <p:cNvPr id="10" name="Прямоугольник 9"/>
          <p:cNvSpPr/>
          <p:nvPr/>
        </p:nvSpPr>
        <p:spPr>
          <a:xfrm>
            <a:off x="91437" y="156458"/>
            <a:ext cx="5860872" cy="553998"/>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88, пункт 4</a:t>
            </a:r>
            <a:endParaRPr lang="" sz="1000" b="1" dirty="0">
              <a:solidFill>
                <a:srgbClr val="000000"/>
              </a:solidFill>
              <a:latin typeface="Times New Roman" panose="02020603050405020304" pitchFamily="18" charset="0"/>
              <a:cs typeface="Times New Roman" panose="02020603050405020304" pitchFamily="18" charset="0"/>
            </a:endParaRPr>
          </a:p>
          <a:p>
            <a:pPr fontAlgn="base"/>
            <a:r>
              <a:rPr lang="ru-RU" sz="1000" dirty="0">
                <a:latin typeface="Times New Roman" panose="02020603050405020304" pitchFamily="18" charset="0"/>
                <a:cs typeface="Times New Roman" panose="02020603050405020304" pitchFamily="18" charset="0"/>
              </a:rPr>
              <a:t>4. Решения и распоряжения </a:t>
            </a:r>
            <a:r>
              <a:rPr lang="ru-RU" sz="1000" dirty="0" err="1">
                <a:latin typeface="Times New Roman" panose="02020603050405020304" pitchFamily="18" charset="0"/>
                <a:cs typeface="Times New Roman" panose="02020603050405020304" pitchFamily="18" charset="0"/>
              </a:rPr>
              <a:t>акимов</a:t>
            </a:r>
            <a:r>
              <a:rPr lang="ru-RU" sz="1000" dirty="0">
                <a:latin typeface="Times New Roman" panose="02020603050405020304" pitchFamily="18" charset="0"/>
                <a:cs typeface="Times New Roman" panose="02020603050405020304" pitchFamily="18" charset="0"/>
              </a:rPr>
              <a:t> могут быть отменены, соответственно, Президентом, Правительством Республики Казахстан либо вышестоящим </a:t>
            </a:r>
            <a:r>
              <a:rPr lang="ru-RU" sz="1000" dirty="0" err="1">
                <a:latin typeface="Times New Roman" panose="02020603050405020304" pitchFamily="18" charset="0"/>
                <a:cs typeface="Times New Roman" panose="02020603050405020304" pitchFamily="18" charset="0"/>
              </a:rPr>
              <a:t>акимом</a:t>
            </a:r>
            <a:r>
              <a:rPr lang="ru-RU" sz="1000" dirty="0">
                <a:latin typeface="Times New Roman" panose="02020603050405020304" pitchFamily="18" charset="0"/>
                <a:cs typeface="Times New Roman" panose="02020603050405020304" pitchFamily="18" charset="0"/>
              </a:rPr>
              <a:t>, а также в судебном порядке</a:t>
            </a:r>
            <a:r>
              <a:rPr lang="ru-RU"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91437" y="840005"/>
            <a:ext cx="5860872" cy="1477328"/>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91, пункты 2 и 3</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smtClean="0">
                <a:latin typeface="Times New Roman" panose="02020603050405020304" pitchFamily="18" charset="0"/>
                <a:cs typeface="Times New Roman" panose="02020603050405020304" pitchFamily="18" charset="0"/>
              </a:rPr>
              <a:t>2</a:t>
            </a:r>
            <a:r>
              <a:rPr lang="ru-RU" sz="1000" dirty="0">
                <a:latin typeface="Times New Roman" panose="02020603050405020304" pitchFamily="18" charset="0"/>
                <a:cs typeface="Times New Roman" panose="02020603050405020304" pitchFamily="18" charset="0"/>
              </a:rPr>
              <a:t>. Установленные Конституцией независимость государства, </a:t>
            </a:r>
            <a:r>
              <a:rPr lang="ru-RU" sz="1000" dirty="0" err="1">
                <a:latin typeface="Times New Roman" panose="02020603050405020304" pitchFamily="18" charset="0"/>
                <a:cs typeface="Times New Roman" panose="02020603050405020304" pitchFamily="18" charset="0"/>
              </a:rPr>
              <a:t>унитарность</a:t>
            </a:r>
            <a:r>
              <a:rPr lang="ru-RU" sz="1000" dirty="0">
                <a:latin typeface="Times New Roman" panose="02020603050405020304" pitchFamily="18" charset="0"/>
                <a:cs typeface="Times New Roman" panose="02020603050405020304" pitchFamily="18" charset="0"/>
              </a:rPr>
              <a:t> и территориальная целостность Республики, форма ее правления, а также основополагающие принципы деятельности Республики, заложенные Основателем независимого Казахстана, Первым Президентом Республики Казахстан - </a:t>
            </a:r>
            <a:r>
              <a:rPr lang="ru-RU" sz="1000" dirty="0" err="1">
                <a:latin typeface="Times New Roman" panose="02020603050405020304" pitchFamily="18" charset="0"/>
                <a:cs typeface="Times New Roman" panose="02020603050405020304" pitchFamily="18" charset="0"/>
              </a:rPr>
              <a:t>Елбасы</a:t>
            </a:r>
            <a:r>
              <a:rPr lang="ru-RU" sz="1000" dirty="0">
                <a:latin typeface="Times New Roman" panose="02020603050405020304" pitchFamily="18" charset="0"/>
                <a:cs typeface="Times New Roman" panose="02020603050405020304" pitchFamily="18" charset="0"/>
              </a:rPr>
              <a:t>, и </a:t>
            </a:r>
            <a:r>
              <a:rPr lang="ru-RU" sz="1000" u="sng" dirty="0">
                <a:latin typeface="Times New Roman" panose="02020603050405020304" pitchFamily="18" charset="0"/>
                <a:cs typeface="Times New Roman" panose="02020603050405020304" pitchFamily="18" charset="0"/>
                <a:hlinkClick r:id="rId2"/>
              </a:rPr>
              <a:t>его статус</a:t>
            </a:r>
            <a:r>
              <a:rPr lang="ru-RU" sz="1000" dirty="0">
                <a:latin typeface="Times New Roman" panose="02020603050405020304" pitchFamily="18" charset="0"/>
                <a:cs typeface="Times New Roman" panose="02020603050405020304" pitchFamily="18" charset="0"/>
              </a:rPr>
              <a:t> являются неизменными.</a:t>
            </a:r>
          </a:p>
          <a:p>
            <a:pPr algn="just" fontAlgn="base"/>
            <a:r>
              <a:rPr lang="ru-RU" sz="1000" i="1" dirty="0">
                <a:latin typeface="Times New Roman" panose="02020603050405020304" pitchFamily="18" charset="0"/>
                <a:cs typeface="Times New Roman" panose="02020603050405020304" pitchFamily="18" charset="0"/>
              </a:rPr>
              <a:t>Статья дополнена пунктом 3 в соответствии с </a:t>
            </a:r>
            <a:r>
              <a:rPr lang="ru-RU" sz="1000" i="1" u="sng" dirty="0">
                <a:latin typeface="Times New Roman" panose="02020603050405020304" pitchFamily="18" charset="0"/>
                <a:cs typeface="Times New Roman" panose="02020603050405020304" pitchFamily="18" charset="0"/>
                <a:hlinkClick r:id="rId3"/>
              </a:rPr>
              <a:t>Законом</a:t>
            </a:r>
            <a:r>
              <a:rPr lang="ru-RU" sz="1000" i="1" dirty="0">
                <a:latin typeface="Times New Roman" panose="02020603050405020304" pitchFamily="18" charset="0"/>
                <a:cs typeface="Times New Roman" panose="02020603050405020304" pitchFamily="18" charset="0"/>
              </a:rPr>
              <a:t> РК от 10.03.17 г. № 51-VI</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3. Изменения и дополнения в Конституцию Республики выносятся на республиканский референдум или на рассмотрение Парламента Республики при наличии заключения Конституционного Совета об их соответствии требованиям, установленным пунктом 2 настоящей статьи.</a:t>
            </a:r>
          </a:p>
        </p:txBody>
      </p:sp>
      <p:sp>
        <p:nvSpPr>
          <p:cNvPr id="6" name="Прямоугольник 5"/>
          <p:cNvSpPr/>
          <p:nvPr/>
        </p:nvSpPr>
        <p:spPr>
          <a:xfrm>
            <a:off x="6218193" y="835279"/>
            <a:ext cx="5826032" cy="1223412"/>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91:</a:t>
            </a:r>
          </a:p>
          <a:p>
            <a:pPr algn="just"/>
            <a:r>
              <a:rPr lang="ru-RU" sz="1050" b="1" dirty="0">
                <a:solidFill>
                  <a:schemeClr val="accent2"/>
                </a:solidFill>
                <a:latin typeface="Times New Roman" panose="02020603050405020304" pitchFamily="18" charset="0"/>
                <a:cs typeface="Times New Roman" panose="02020603050405020304" pitchFamily="18" charset="0"/>
              </a:rPr>
              <a:t>1) пункт 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«2. Установленные Конституцией независимость государства, </a:t>
            </a:r>
            <a:r>
              <a:rPr lang="ru-RU" sz="1050" dirty="0" err="1">
                <a:solidFill>
                  <a:schemeClr val="accent2"/>
                </a:solidFill>
                <a:latin typeface="Times New Roman" panose="02020603050405020304" pitchFamily="18" charset="0"/>
                <a:cs typeface="Times New Roman" panose="02020603050405020304" pitchFamily="18" charset="0"/>
              </a:rPr>
              <a:t>унитарность</a:t>
            </a:r>
            <a:r>
              <a:rPr lang="ru-RU" sz="1050" dirty="0">
                <a:solidFill>
                  <a:schemeClr val="accent2"/>
                </a:solidFill>
                <a:latin typeface="Times New Roman" panose="02020603050405020304" pitchFamily="18" charset="0"/>
                <a:cs typeface="Times New Roman" panose="02020603050405020304" pitchFamily="18" charset="0"/>
              </a:rPr>
              <a:t> и территориальная целостность Республики, форма ее правления, основополагающие принципы деятельности Республики, а также статус Первого Президента Республики Казахстан как Основателя независимого Казахстана являются неизменными.»;</a:t>
            </a:r>
          </a:p>
          <a:p>
            <a:pPr algn="just"/>
            <a:r>
              <a:rPr lang="ru-RU" sz="1050" b="1" dirty="0">
                <a:solidFill>
                  <a:schemeClr val="accent2"/>
                </a:solidFill>
                <a:latin typeface="Times New Roman" panose="02020603050405020304" pitchFamily="18" charset="0"/>
                <a:cs typeface="Times New Roman" panose="02020603050405020304" pitchFamily="18" charset="0"/>
              </a:rPr>
              <a:t>2) в пункте 3 слово «Совета» заменить словом «Суда».</a:t>
            </a:r>
          </a:p>
        </p:txBody>
      </p:sp>
      <p:sp>
        <p:nvSpPr>
          <p:cNvPr id="9" name="Прямоугольник 8"/>
          <p:cNvSpPr/>
          <p:nvPr/>
        </p:nvSpPr>
        <p:spPr>
          <a:xfrm>
            <a:off x="351062" y="2655035"/>
            <a:ext cx="11597098" cy="1169551"/>
          </a:xfrm>
          <a:prstGeom prst="rect">
            <a:avLst/>
          </a:prstGeom>
        </p:spPr>
        <p:txBody>
          <a:bodyPr wrap="square">
            <a:spAutoFit/>
          </a:bodyPr>
          <a:lstStyle/>
          <a:p>
            <a:pPr algn="just"/>
            <a:r>
              <a:rPr lang="ru-RU" sz="1000" b="1" dirty="0" smtClean="0">
                <a:solidFill>
                  <a:schemeClr val="accent2"/>
                </a:solidFill>
                <a:latin typeface="Times New Roman" panose="02020603050405020304" pitchFamily="18" charset="0"/>
                <a:cs typeface="Times New Roman" panose="02020603050405020304" pitchFamily="18" charset="0"/>
              </a:rPr>
              <a:t>Дополнить </a:t>
            </a:r>
            <a:r>
              <a:rPr lang="ru-RU" sz="1000" b="1" dirty="0">
                <a:solidFill>
                  <a:schemeClr val="accent2"/>
                </a:solidFill>
                <a:latin typeface="Times New Roman" panose="02020603050405020304" pitchFamily="18" charset="0"/>
                <a:cs typeface="Times New Roman" panose="02020603050405020304" pitchFamily="18" charset="0"/>
              </a:rPr>
              <a:t>статьей 99 следующего содержания:</a:t>
            </a:r>
          </a:p>
          <a:p>
            <a:pPr algn="just"/>
            <a:r>
              <a:rPr lang="ru-RU" sz="1000" b="1" dirty="0">
                <a:solidFill>
                  <a:schemeClr val="accent2"/>
                </a:solidFill>
                <a:latin typeface="Times New Roman" panose="02020603050405020304" pitchFamily="18" charset="0"/>
                <a:cs typeface="Times New Roman" panose="02020603050405020304" pitchFamily="18" charset="0"/>
              </a:rPr>
              <a:t>«Статья 99</a:t>
            </a:r>
          </a:p>
          <a:p>
            <a:pPr algn="just"/>
            <a:r>
              <a:rPr lang="ru-RU" sz="1000" dirty="0">
                <a:latin typeface="Times New Roman" panose="02020603050405020304" pitchFamily="18" charset="0"/>
                <a:cs typeface="Times New Roman" panose="02020603050405020304" pitchFamily="18" charset="0"/>
              </a:rPr>
              <a:t>1. До формирования Конституционного Суда и Высшей аудиторской палаты председатели и члены Конституционного Совета и Счетного комитета по контролю за исполнением республиканского бюджета сохраняют свои полномочия.</a:t>
            </a:r>
          </a:p>
          <a:p>
            <a:pPr algn="just"/>
            <a:r>
              <a:rPr lang="ru-RU" sz="1000" dirty="0">
                <a:latin typeface="Times New Roman" panose="02020603050405020304" pitchFamily="18" charset="0"/>
                <a:cs typeface="Times New Roman" panose="02020603050405020304" pitchFamily="18" charset="0"/>
              </a:rPr>
              <a:t>До формирования Конституционного Суда функции Конституционного Суда, предусмотренные пунктами 1 и 2 статьи 72 Конституции, осуществляет Конституционный Совет.</a:t>
            </a:r>
          </a:p>
          <a:p>
            <a:pPr algn="just"/>
            <a:r>
              <a:rPr lang="ru-RU" sz="1000" dirty="0">
                <a:latin typeface="Times New Roman" panose="02020603050405020304" pitchFamily="18" charset="0"/>
                <a:cs typeface="Times New Roman" panose="02020603050405020304" pitchFamily="18" charset="0"/>
              </a:rPr>
              <a:t>2. Нормативные постановления Конституционного Совета применяются в части, не противоречащей Конституции, до их пересмотра Конституционным Судом.</a:t>
            </a:r>
          </a:p>
          <a:p>
            <a:pPr algn="just"/>
            <a:r>
              <a:rPr lang="ru-RU" sz="1000" dirty="0">
                <a:latin typeface="Times New Roman" panose="02020603050405020304" pitchFamily="18" charset="0"/>
                <a:cs typeface="Times New Roman" panose="02020603050405020304" pitchFamily="18" charset="0"/>
              </a:rPr>
              <a:t>3. Положения Конституции Республики Казахстан о формировании Палат Парламента применяются начиная с выборов депутатов Мажилиса Парламента восьмого созыва.».</a:t>
            </a:r>
          </a:p>
        </p:txBody>
      </p:sp>
      <p:sp>
        <p:nvSpPr>
          <p:cNvPr id="7" name="Прямоугольник 6"/>
          <p:cNvSpPr/>
          <p:nvPr/>
        </p:nvSpPr>
        <p:spPr>
          <a:xfrm>
            <a:off x="351062" y="3954135"/>
            <a:ext cx="11693163" cy="2192908"/>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Статья 2.</a:t>
            </a:r>
          </a:p>
          <a:p>
            <a:pPr algn="just"/>
            <a:r>
              <a:rPr lang="ru-RU" sz="1050" dirty="0">
                <a:solidFill>
                  <a:srgbClr val="000000"/>
                </a:solidFill>
                <a:latin typeface="Times New Roman" panose="02020603050405020304" pitchFamily="18" charset="0"/>
                <a:cs typeface="Times New Roman" panose="02020603050405020304" pitchFamily="18" charset="0"/>
              </a:rPr>
              <a:t>1. Положения Конституции Республики Казахстан, определяющие порядок принятия конституционных законов и законов, а также деятельность Конституционного Суда, вводятся в действие с 1 января 2023 года.</a:t>
            </a:r>
          </a:p>
          <a:p>
            <a:pPr algn="just"/>
            <a:r>
              <a:rPr lang="ru-RU" sz="1050" dirty="0">
                <a:solidFill>
                  <a:srgbClr val="000000"/>
                </a:solidFill>
                <a:latin typeface="Times New Roman" panose="02020603050405020304" pitchFamily="18" charset="0"/>
                <a:cs typeface="Times New Roman" panose="02020603050405020304" pitchFamily="18" charset="0"/>
              </a:rPr>
              <a:t>Законопроекты, одобренные Мажилисом и находящиеся на рассмотрении Парламента на 1 января 2023 года, считаются законами и рассматриваются в порядке, установленном статьей 61 Конституции Республики Казахстан.</a:t>
            </a:r>
          </a:p>
          <a:p>
            <a:pPr algn="just"/>
            <a:r>
              <a:rPr lang="ru-RU" sz="1050" dirty="0">
                <a:solidFill>
                  <a:srgbClr val="000000"/>
                </a:solidFill>
                <a:latin typeface="Times New Roman" panose="02020603050405020304" pitchFamily="18" charset="0"/>
                <a:cs typeface="Times New Roman" panose="02020603050405020304" pitchFamily="18" charset="0"/>
              </a:rPr>
              <a:t>2. Нормы Конституции Республики Казахстан, устанавливающие новый порядок наделения полномочиями должностных лиц, вводятся в действие по мере истечения срока полномочий или прекращения полномочий этих должностных лиц, если иное не предусмотрено Конституцией Республики Казахстан.</a:t>
            </a:r>
          </a:p>
          <a:p>
            <a:pPr algn="just"/>
            <a:r>
              <a:rPr lang="ru-RU" sz="1050" dirty="0">
                <a:solidFill>
                  <a:srgbClr val="000000"/>
                </a:solidFill>
                <a:latin typeface="Times New Roman" panose="02020603050405020304" pitchFamily="18" charset="0"/>
                <a:cs typeface="Times New Roman" panose="02020603050405020304" pitchFamily="18" charset="0"/>
              </a:rPr>
              <a:t>3. До формирования состава Высшей аудиторской палаты Счетный комитет по контролю за исполнением республиканского бюджета продолжает осуществлять функции и полномочия, предусмотренные законодательством Республики Казахстан.</a:t>
            </a:r>
          </a:p>
          <a:p>
            <a:pPr algn="just"/>
            <a:r>
              <a:rPr lang="ru-RU" sz="1050" b="1" dirty="0">
                <a:solidFill>
                  <a:schemeClr val="accent2"/>
                </a:solidFill>
                <a:latin typeface="Times New Roman" panose="02020603050405020304" pitchFamily="18" charset="0"/>
                <a:cs typeface="Times New Roman" panose="02020603050405020304" pitchFamily="18" charset="0"/>
              </a:rPr>
              <a:t>Статья 3.</a:t>
            </a:r>
            <a:r>
              <a:rPr lang="ru-RU" sz="1050" dirty="0">
                <a:solidFill>
                  <a:srgbClr val="000000"/>
                </a:solidFill>
                <a:latin typeface="Times New Roman" panose="02020603050405020304" pitchFamily="18" charset="0"/>
                <a:cs typeface="Times New Roman" panose="02020603050405020304" pitchFamily="18" charset="0"/>
              </a:rPr>
              <a:t> Настоящий Закон вводится в действие со дня его первого официального опубликования с учетом положений статьи 2 настоящего Закона.</a:t>
            </a:r>
          </a:p>
          <a:p>
            <a:pPr algn="just"/>
            <a:r>
              <a:rPr lang="ru-RU" sz="1050" dirty="0">
                <a:solidFill>
                  <a:srgbClr val="000000"/>
                </a:solidFill>
                <a:latin typeface="Times New Roman" panose="02020603050405020304" pitchFamily="18" charset="0"/>
                <a:cs typeface="Times New Roman" panose="02020603050405020304" pitchFamily="18" charset="0"/>
              </a:rPr>
              <a:t>Напомним, совещание по внесению изменений и дополнений в Конституцию </a:t>
            </a:r>
            <a:r>
              <a:rPr lang="ru-RU" sz="1050" dirty="0">
                <a:solidFill>
                  <a:srgbClr val="338FFF"/>
                </a:solidFill>
                <a:latin typeface="Times New Roman" panose="02020603050405020304" pitchFamily="18" charset="0"/>
                <a:cs typeface="Times New Roman" panose="02020603050405020304" pitchFamily="18" charset="0"/>
                <a:hlinkClick r:id="rId4"/>
              </a:rPr>
              <a:t>состоялось в </a:t>
            </a:r>
            <a:r>
              <a:rPr lang="ru-RU" sz="1050" dirty="0" err="1">
                <a:solidFill>
                  <a:srgbClr val="338FFF"/>
                </a:solidFill>
                <a:latin typeface="Times New Roman" panose="02020603050405020304" pitchFamily="18" charset="0"/>
                <a:cs typeface="Times New Roman" panose="02020603050405020304" pitchFamily="18" charset="0"/>
                <a:hlinkClick r:id="rId4"/>
              </a:rPr>
              <a:t>Акорде</a:t>
            </a:r>
            <a:r>
              <a:rPr lang="ru-RU" sz="1050" dirty="0">
                <a:solidFill>
                  <a:srgbClr val="000000"/>
                </a:solidFill>
                <a:latin typeface="Times New Roman" panose="02020603050405020304" pitchFamily="18" charset="0"/>
                <a:cs typeface="Times New Roman" panose="02020603050405020304" pitchFamily="18" charset="0"/>
              </a:rPr>
              <a:t> 22 апреля. Ожидается, что в Основной закон будут внесены поправки по земле, правам человека и ряду других сфер. 25 апреля Конституционный совет </a:t>
            </a:r>
            <a:r>
              <a:rPr lang="ru-RU" sz="1050" dirty="0">
                <a:solidFill>
                  <a:srgbClr val="338FFF"/>
                </a:solidFill>
                <a:latin typeface="Times New Roman" panose="02020603050405020304" pitchFamily="18" charset="0"/>
                <a:cs typeface="Times New Roman" panose="02020603050405020304" pitchFamily="18" charset="0"/>
                <a:hlinkClick r:id="rId5"/>
              </a:rPr>
              <a:t>принял к производству</a:t>
            </a:r>
            <a:r>
              <a:rPr lang="ru-RU" sz="1050" dirty="0">
                <a:solidFill>
                  <a:srgbClr val="000000"/>
                </a:solidFill>
                <a:latin typeface="Times New Roman" panose="02020603050405020304" pitchFamily="18" charset="0"/>
                <a:cs typeface="Times New Roman" panose="02020603050405020304" pitchFamily="18" charset="0"/>
              </a:rPr>
              <a:t> обращение </a:t>
            </a:r>
            <a:r>
              <a:rPr lang="ru-RU" sz="1050" dirty="0" err="1">
                <a:solidFill>
                  <a:srgbClr val="000000"/>
                </a:solidFill>
                <a:latin typeface="Times New Roman" panose="02020603050405020304" pitchFamily="18" charset="0"/>
                <a:cs typeface="Times New Roman" panose="02020603050405020304" pitchFamily="18" charset="0"/>
              </a:rPr>
              <a:t>Токаева</a:t>
            </a:r>
            <a:r>
              <a:rPr lang="ru-RU" sz="1050" dirty="0">
                <a:solidFill>
                  <a:srgbClr val="000000"/>
                </a:solidFill>
                <a:latin typeface="Times New Roman" panose="02020603050405020304" pitchFamily="18" charset="0"/>
                <a:cs typeface="Times New Roman" panose="02020603050405020304" pitchFamily="18" charset="0"/>
              </a:rPr>
              <a:t> по поправкам в Конституцию. Вместе с тем, выяснилось, что статус первого президента Казахстана Нурсултана Назарбаева </a:t>
            </a:r>
            <a:r>
              <a:rPr lang="ru-RU" sz="1050" dirty="0">
                <a:solidFill>
                  <a:srgbClr val="338FFF"/>
                </a:solidFill>
                <a:latin typeface="Times New Roman" panose="02020603050405020304" pitchFamily="18" charset="0"/>
                <a:cs typeface="Times New Roman" panose="02020603050405020304" pitchFamily="18" charset="0"/>
                <a:hlinkClick r:id="rId6"/>
              </a:rPr>
              <a:t>готовятся закрепить</a:t>
            </a:r>
            <a:r>
              <a:rPr lang="ru-RU" sz="1050" dirty="0">
                <a:solidFill>
                  <a:srgbClr val="000000"/>
                </a:solidFill>
                <a:latin typeface="Times New Roman" panose="02020603050405020304" pitchFamily="18" charset="0"/>
                <a:cs typeface="Times New Roman" panose="02020603050405020304" pitchFamily="18" charset="0"/>
              </a:rPr>
              <a:t> в Конституции страны.</a:t>
            </a:r>
            <a:endParaRPr lang="ru-RU" sz="105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413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148046" y="134813"/>
            <a:ext cx="5791201" cy="707886"/>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43</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Президент Республики Казахстан не вправе быть депутатом представительного органа, занимать иные оплачиваемые должности и осуществлять предпринимательскую деятельность.</a:t>
            </a:r>
          </a:p>
          <a:p>
            <a:pPr algn="just" fontAlgn="base"/>
            <a:r>
              <a:rPr lang="ru-RU" sz="1000" dirty="0">
                <a:latin typeface="Times New Roman" panose="02020603050405020304" pitchFamily="18" charset="0"/>
                <a:cs typeface="Times New Roman" panose="02020603050405020304" pitchFamily="18" charset="0"/>
              </a:rPr>
              <a:t>2. Исключен в соответствии с </a:t>
            </a:r>
            <a:r>
              <a:rPr lang="ru-RU" sz="1000" u="sng" dirty="0">
                <a:latin typeface="Times New Roman" panose="02020603050405020304" pitchFamily="18" charset="0"/>
                <a:cs typeface="Times New Roman" panose="02020603050405020304" pitchFamily="18" charset="0"/>
                <a:hlinkClick r:id="rId2" tooltip="Закон Республики Казахстан от 21 мая 2007 года № 254-III «О внесении изменений и дополнений в Конституцию Республики Казахстан»"/>
              </a:rPr>
              <a:t>Законом</a:t>
            </a:r>
            <a:r>
              <a:rPr lang="ru-RU" sz="1000" dirty="0">
                <a:latin typeface="Times New Roman" panose="02020603050405020304" pitchFamily="18" charset="0"/>
                <a:cs typeface="Times New Roman" panose="02020603050405020304" pitchFamily="18" charset="0"/>
              </a:rPr>
              <a:t> РК от 21.05.07 г. № 254-III </a:t>
            </a:r>
            <a:r>
              <a:rPr lang="ru-RU" sz="1000" i="1" dirty="0">
                <a:latin typeface="Times New Roman" panose="02020603050405020304" pitchFamily="18" charset="0"/>
                <a:cs typeface="Times New Roman" panose="02020603050405020304" pitchFamily="18" charset="0"/>
              </a:rPr>
              <a:t>(</a:t>
            </a:r>
            <a:r>
              <a:rPr lang="ru-RU" sz="1000" i="1" u="sng" dirty="0">
                <a:latin typeface="Times New Roman" panose="02020603050405020304" pitchFamily="18" charset="0"/>
                <a:cs typeface="Times New Roman" panose="02020603050405020304" pitchFamily="18" charset="0"/>
                <a:hlinkClick r:id="rId3" tooltip="(СТАРАЯ РЕДАКЦИЯ) КОНСТИТУЦИЯ РЕСПУБЛИКИ КАЗАХСТАН OT 30.08.95"/>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6191796" y="96341"/>
            <a:ext cx="5826032" cy="1061829"/>
          </a:xfrm>
          <a:prstGeom prst="rect">
            <a:avLst/>
          </a:prstGeom>
        </p:spPr>
        <p:txBody>
          <a:bodyPr wrap="square">
            <a:spAutoFit/>
          </a:bodyPr>
          <a:lstStyle/>
          <a:p>
            <a:r>
              <a:rPr lang="ru-RU" sz="1050" b="1" dirty="0" smtClean="0">
                <a:solidFill>
                  <a:schemeClr val="accent2"/>
                </a:solidFill>
                <a:latin typeface="Times New Roman" panose="02020603050405020304" pitchFamily="18" charset="0"/>
                <a:cs typeface="Times New Roman" panose="02020603050405020304" pitchFamily="18" charset="0"/>
              </a:rPr>
              <a:t>Статью </a:t>
            </a:r>
            <a:r>
              <a:rPr lang="ru-RU" sz="1050" b="1" dirty="0">
                <a:solidFill>
                  <a:schemeClr val="accent2"/>
                </a:solidFill>
                <a:latin typeface="Times New Roman" panose="02020603050405020304" pitchFamily="18" charset="0"/>
                <a:cs typeface="Times New Roman" panose="02020603050405020304" pitchFamily="18" charset="0"/>
              </a:rPr>
              <a:t>43 дополнить пунктами 3 и 4 следующего содержания:</a:t>
            </a:r>
          </a:p>
          <a:p>
            <a:r>
              <a:rPr lang="ru-RU" sz="1050" dirty="0">
                <a:solidFill>
                  <a:schemeClr val="accent2"/>
                </a:solidFill>
                <a:latin typeface="Times New Roman" panose="02020603050405020304" pitchFamily="18" charset="0"/>
                <a:cs typeface="Times New Roman" panose="02020603050405020304" pitchFamily="18" charset="0"/>
              </a:rPr>
              <a:t>«3. На период осуществления своих полномочий Президент Республики Казахстан не должен состоять в политической партии.</a:t>
            </a:r>
          </a:p>
          <a:p>
            <a:r>
              <a:rPr lang="ru-RU" sz="1050" dirty="0">
                <a:solidFill>
                  <a:schemeClr val="accent2"/>
                </a:solidFill>
                <a:latin typeface="Times New Roman" panose="02020603050405020304" pitchFamily="18" charset="0"/>
                <a:cs typeface="Times New Roman" panose="02020603050405020304" pitchFamily="18" charset="0"/>
              </a:rPr>
              <a:t>4. Близкие родственники Президента Республики Казахстан не вправе занимать должности политических государственных служащих, руководителей субъектов </a:t>
            </a:r>
            <a:r>
              <a:rPr lang="ru-RU" sz="1050" dirty="0" err="1">
                <a:solidFill>
                  <a:schemeClr val="accent2"/>
                </a:solidFill>
                <a:latin typeface="Times New Roman" panose="02020603050405020304" pitchFamily="18" charset="0"/>
                <a:cs typeface="Times New Roman" panose="02020603050405020304" pitchFamily="18" charset="0"/>
              </a:rPr>
              <a:t>квазигосударственного</a:t>
            </a:r>
            <a:r>
              <a:rPr lang="ru-RU" sz="1050" dirty="0">
                <a:solidFill>
                  <a:schemeClr val="accent2"/>
                </a:solidFill>
                <a:latin typeface="Times New Roman" panose="02020603050405020304" pitchFamily="18" charset="0"/>
                <a:cs typeface="Times New Roman" panose="02020603050405020304" pitchFamily="18" charset="0"/>
              </a:rPr>
              <a:t> сектора.».</a:t>
            </a:r>
          </a:p>
        </p:txBody>
      </p:sp>
      <p:sp>
        <p:nvSpPr>
          <p:cNvPr id="20" name="Прямоугольник 19"/>
          <p:cNvSpPr/>
          <p:nvPr/>
        </p:nvSpPr>
        <p:spPr>
          <a:xfrm>
            <a:off x="148045" y="1140457"/>
            <a:ext cx="5791201" cy="4862870"/>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44</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2) назначает очередные и внеочередные выборы в Парламент Республики и его Палаты; созывает первую сессию Парламента и принимает присягу его депутатов народу Казахстана; созывает внеочередную сессию Парламента; подписывает представленный Сенатом Парламента закон </a:t>
            </a:r>
            <a:r>
              <a:rPr lang="ru-RU" sz="1000" u="sng" dirty="0">
                <a:latin typeface="Times New Roman" panose="02020603050405020304" pitchFamily="18" charset="0"/>
                <a:cs typeface="Times New Roman" panose="02020603050405020304" pitchFamily="18" charset="0"/>
                <a:hlinkClick r:id="rId4" tooltip="Нормативное постановление Конституционного Совета Республики Казахстан от 13 апреля 2012 года № 2 «Об официальном толковании норм Конституции Республики Казахстан по вопросу исчисления конституционных сроков» (с изменениями от 17.04.2017 г.)"/>
              </a:rPr>
              <a:t>в течение одного месяца</a:t>
            </a:r>
            <a:r>
              <a:rPr lang="ru-RU" sz="1000" dirty="0">
                <a:latin typeface="Times New Roman" panose="02020603050405020304" pitchFamily="18" charset="0"/>
                <a:cs typeface="Times New Roman" panose="02020603050405020304" pitchFamily="18" charset="0"/>
              </a:rPr>
              <a:t>, обнародует закон либо возвращает закон или отдельные его статьи для повторного обсуждения и голосования;</a:t>
            </a:r>
          </a:p>
          <a:p>
            <a:pPr algn="just" fontAlgn="base"/>
            <a:r>
              <a:rPr lang="ru-RU" sz="1000" dirty="0">
                <a:latin typeface="Times New Roman" panose="02020603050405020304" pitchFamily="18" charset="0"/>
                <a:cs typeface="Times New Roman" panose="02020603050405020304" pitchFamily="18" charset="0"/>
              </a:rPr>
              <a:t>3) после консультаций с фракциями политических партий, представленных в Мажилисе Парламента, вносит на рассмотрение Мажилиса для дачи согласия кандидатуру Премьер-Министра Республики; с согласия Мажилиса Парламента назначает на должность Премьер-Министра Республики; освобождает от должности Премьер-Министра Республики; по представлению Премьер-Министра определяет структуру Правительства; по представлению Премьер-Министра, внесенному после консультаций с Мажилисом Парламента, назначает на должности членов Правительства; самостоятельно назначает на должности министров иностранных дел, обороны, внутренних дел; освобождает от должностей членов Правительства; принимает присягу членов Правительства; при необходимости председательствует на заседаниях Правительства по особо важным вопросам; отменяет либо приостанавливает полностью или частично действие актов </a:t>
            </a:r>
            <a:r>
              <a:rPr lang="ru-RU" sz="1000" dirty="0" err="1">
                <a:latin typeface="Times New Roman" panose="02020603050405020304" pitchFamily="18" charset="0"/>
                <a:cs typeface="Times New Roman" panose="02020603050405020304" pitchFamily="18" charset="0"/>
              </a:rPr>
              <a:t>акимов</a:t>
            </a:r>
            <a:r>
              <a:rPr lang="ru-RU" sz="1000" dirty="0">
                <a:latin typeface="Times New Roman" panose="02020603050405020304" pitchFamily="18" charset="0"/>
                <a:cs typeface="Times New Roman" panose="02020603050405020304" pitchFamily="18" charset="0"/>
              </a:rPr>
              <a:t> областей, </a:t>
            </a:r>
            <a:r>
              <a:rPr lang="ru-RU" sz="1000" u="sng" dirty="0">
                <a:latin typeface="Times New Roman" panose="02020603050405020304" pitchFamily="18" charset="0"/>
                <a:cs typeface="Times New Roman" panose="02020603050405020304" pitchFamily="18" charset="0"/>
                <a:hlinkClick r:id="rId5" tooltip="Закон Республики Казахстан от 1 июля 1998 года № 258-I «Об особом статусе города Алматы» (с изменениями и дополнениями по состоянию на 27.12.2019 г.)"/>
              </a:rPr>
              <a:t>городов республиканского значения</a:t>
            </a:r>
            <a:r>
              <a:rPr lang="ru-RU" sz="1000" dirty="0">
                <a:latin typeface="Times New Roman" panose="02020603050405020304" pitchFamily="18" charset="0"/>
                <a:cs typeface="Times New Roman" panose="02020603050405020304" pitchFamily="18" charset="0"/>
              </a:rPr>
              <a:t> и столицы;</a:t>
            </a:r>
          </a:p>
          <a:p>
            <a:pPr algn="just" fontAlgn="base"/>
            <a:r>
              <a:rPr lang="ru-RU" sz="1000" dirty="0" smtClean="0">
                <a:latin typeface="Times New Roman" panose="02020603050405020304" pitchFamily="18" charset="0"/>
                <a:cs typeface="Times New Roman" panose="02020603050405020304" pitchFamily="18" charset="0"/>
              </a:rPr>
              <a:t>4</a:t>
            </a:r>
            <a:r>
              <a:rPr lang="ru-RU" sz="1000" dirty="0">
                <a:latin typeface="Times New Roman" panose="02020603050405020304" pitchFamily="18" charset="0"/>
                <a:cs typeface="Times New Roman" panose="02020603050405020304" pitchFamily="18" charset="0"/>
              </a:rPr>
              <a:t>) с согласия Сената Парламента назначает на должности Председателя Национального Банка, Генерального Прокурора и Председателя Комитета национальной безопасности Республики Казахстан; освобождает их от должностей;</a:t>
            </a:r>
          </a:p>
          <a:p>
            <a:pPr algn="just" fontAlgn="base"/>
            <a:r>
              <a:rPr lang="ru-RU" sz="1000" dirty="0" smtClean="0">
                <a:latin typeface="Times New Roman" panose="02020603050405020304" pitchFamily="18" charset="0"/>
                <a:cs typeface="Times New Roman" panose="02020603050405020304" pitchFamily="18" charset="0"/>
              </a:rPr>
              <a:t>7</a:t>
            </a:r>
            <a:r>
              <a:rPr lang="ru-RU" sz="1000" dirty="0">
                <a:latin typeface="Times New Roman" panose="02020603050405020304" pitchFamily="18" charset="0"/>
                <a:cs typeface="Times New Roman" panose="02020603050405020304" pitchFamily="18" charset="0"/>
              </a:rPr>
              <a:t>) назначает на должности сроком на пять лет Председателя и двух членов Центральной избирательной комиссии, Председателя и двух членов Счетного комитета по контролю за исполнением республиканского бюджета;</a:t>
            </a:r>
          </a:p>
          <a:p>
            <a:pPr algn="just" fontAlgn="base"/>
            <a:r>
              <a:rPr lang="ru-RU" sz="1000" dirty="0" smtClean="0">
                <a:latin typeface="Times New Roman" panose="02020603050405020304" pitchFamily="18" charset="0"/>
                <a:cs typeface="Times New Roman" panose="02020603050405020304" pitchFamily="18" charset="0"/>
              </a:rPr>
              <a:t>10-1</a:t>
            </a:r>
            <a:r>
              <a:rPr lang="ru-RU" sz="1000" dirty="0">
                <a:latin typeface="Times New Roman" panose="02020603050405020304" pitchFamily="18" charset="0"/>
                <a:cs typeface="Times New Roman" panose="02020603050405020304" pitchFamily="18" charset="0"/>
              </a:rPr>
              <a:t>) в интересах защиты прав и свобод человека и гражданина, обеспечения национальной безопасности, суверенитета и целостности государства направляет обращение в Конституционный Совет о рассмотрении вступившего в силу закона или иного правового акта на соответствие Конституции Республики, о даче заключения в случае, предусмотренном пунктом 3 статьи 91 Конституции Республики Казахстан;</a:t>
            </a:r>
          </a:p>
          <a:p>
            <a:pPr algn="just" fontAlgn="base"/>
            <a:r>
              <a:rPr lang="ru-RU" sz="1000" dirty="0" smtClean="0">
                <a:latin typeface="Times New Roman" panose="02020603050405020304" pitchFamily="18" charset="0"/>
                <a:cs typeface="Times New Roman" panose="02020603050405020304" pitchFamily="18" charset="0"/>
              </a:rPr>
              <a:t>19</a:t>
            </a:r>
            <a:r>
              <a:rPr lang="ru-RU" sz="1000" dirty="0">
                <a:latin typeface="Times New Roman" panose="02020603050405020304" pitchFamily="18" charset="0"/>
                <a:cs typeface="Times New Roman" panose="02020603050405020304" pitchFamily="18" charset="0"/>
              </a:rPr>
              <a:t>) назначает на должность и освобождает от должности Государственного секретаря Республики Казахстан, определяет его </a:t>
            </a:r>
            <a:r>
              <a:rPr lang="ru-RU" sz="1000" u="sng" dirty="0">
                <a:latin typeface="Times New Roman" panose="02020603050405020304" pitchFamily="18" charset="0"/>
                <a:cs typeface="Times New Roman" panose="02020603050405020304" pitchFamily="18" charset="0"/>
                <a:hlinkClick r:id="rId6"/>
              </a:rPr>
              <a:t>статус и полномочия</a:t>
            </a:r>
            <a:r>
              <a:rPr lang="ru-RU" sz="1000" dirty="0">
                <a:latin typeface="Times New Roman" panose="02020603050405020304" pitchFamily="18" charset="0"/>
                <a:cs typeface="Times New Roman" panose="02020603050405020304" pitchFamily="18" charset="0"/>
              </a:rPr>
              <a:t>; формирует </a:t>
            </a:r>
            <a:r>
              <a:rPr lang="ru-RU" sz="1000" u="sng" dirty="0">
                <a:latin typeface="Times New Roman" panose="02020603050405020304" pitchFamily="18" charset="0"/>
                <a:cs typeface="Times New Roman" panose="02020603050405020304" pitchFamily="18" charset="0"/>
                <a:hlinkClick r:id="rId7"/>
              </a:rPr>
              <a:t>Администрацию Президента Республики</a:t>
            </a:r>
            <a:r>
              <a:rPr lang="ru-RU"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6191796" y="1192708"/>
            <a:ext cx="5826032" cy="2354491"/>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44:</a:t>
            </a:r>
          </a:p>
          <a:p>
            <a:pPr algn="just"/>
            <a:r>
              <a:rPr lang="ru-RU" sz="1050" dirty="0">
                <a:solidFill>
                  <a:schemeClr val="accent2"/>
                </a:solidFill>
                <a:latin typeface="Times New Roman" panose="02020603050405020304" pitchFamily="18" charset="0"/>
                <a:cs typeface="Times New Roman" panose="02020603050405020304" pitchFamily="18" charset="0"/>
              </a:rPr>
              <a:t>1) в подпункте 2) слова «Сенатом Парламента» заменить словом «Парламентом»;</a:t>
            </a:r>
          </a:p>
          <a:p>
            <a:pPr algn="just"/>
            <a:r>
              <a:rPr lang="ru-RU" sz="1050" dirty="0">
                <a:solidFill>
                  <a:schemeClr val="accent2"/>
                </a:solidFill>
                <a:latin typeface="Times New Roman" panose="02020603050405020304" pitchFamily="18" charset="0"/>
                <a:cs typeface="Times New Roman" panose="02020603050405020304" pitchFamily="18" charset="0"/>
              </a:rPr>
              <a:t>2) в подпункте 3) слова «отменяет либо приостанавливает полностью или частично действие актов </a:t>
            </a:r>
            <a:r>
              <a:rPr lang="ru-RU" sz="1050" dirty="0" err="1">
                <a:solidFill>
                  <a:schemeClr val="accent2"/>
                </a:solidFill>
                <a:latin typeface="Times New Roman" panose="02020603050405020304" pitchFamily="18" charset="0"/>
                <a:cs typeface="Times New Roman" panose="02020603050405020304" pitchFamily="18" charset="0"/>
              </a:rPr>
              <a:t>акимов</a:t>
            </a:r>
            <a:r>
              <a:rPr lang="ru-RU" sz="1050" dirty="0">
                <a:solidFill>
                  <a:schemeClr val="accent2"/>
                </a:solidFill>
                <a:latin typeface="Times New Roman" panose="02020603050405020304" pitchFamily="18" charset="0"/>
                <a:cs typeface="Times New Roman" panose="02020603050405020304" pitchFamily="18" charset="0"/>
              </a:rPr>
              <a:t> областей, городов республиканского значения и столицы;» исключить;</a:t>
            </a:r>
          </a:p>
          <a:p>
            <a:pPr algn="just"/>
            <a:r>
              <a:rPr lang="ru-RU" sz="1050" dirty="0">
                <a:solidFill>
                  <a:schemeClr val="accent2"/>
                </a:solidFill>
                <a:latin typeface="Times New Roman" panose="02020603050405020304" pitchFamily="18" charset="0"/>
                <a:cs typeface="Times New Roman" panose="02020603050405020304" pitchFamily="18" charset="0"/>
              </a:rPr>
              <a:t>3) подпункт 4)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«4) с согласия Сената Парламента назначает на должности Председателя Конституционного Суда, Председателя Национального Банка, Председателя Высшего Судебного Совета, Генерального Прокурора и Председателя Комитета национальной безопасности Республики Казахстан; освобождает их от должностей;»;</a:t>
            </a:r>
          </a:p>
          <a:p>
            <a:pPr algn="just"/>
            <a:r>
              <a:rPr lang="ru-RU" sz="1050" dirty="0">
                <a:solidFill>
                  <a:schemeClr val="accent2"/>
                </a:solidFill>
                <a:latin typeface="Times New Roman" panose="02020603050405020304" pitchFamily="18" charset="0"/>
                <a:cs typeface="Times New Roman" panose="02020603050405020304" pitchFamily="18" charset="0"/>
              </a:rPr>
              <a:t>4) в подпункте 7) слова «Счетного комитета по контролю за исполнением республиканского бюджета» заменить словами «Высшей аудиторской палаты»;</a:t>
            </a:r>
          </a:p>
          <a:p>
            <a:pPr algn="just"/>
            <a:r>
              <a:rPr lang="ru-RU" sz="1050" dirty="0">
                <a:solidFill>
                  <a:schemeClr val="accent2"/>
                </a:solidFill>
                <a:latin typeface="Times New Roman" panose="02020603050405020304" pitchFamily="18" charset="0"/>
                <a:cs typeface="Times New Roman" panose="02020603050405020304" pitchFamily="18" charset="0"/>
              </a:rPr>
              <a:t>5) в подпункте 10-1) слово «Совет» заменить словом «Суд»;</a:t>
            </a:r>
          </a:p>
          <a:p>
            <a:pPr algn="just"/>
            <a:r>
              <a:rPr lang="ru-RU" sz="1050" dirty="0">
                <a:solidFill>
                  <a:schemeClr val="accent2"/>
                </a:solidFill>
                <a:latin typeface="Times New Roman" panose="02020603050405020304" pitchFamily="18" charset="0"/>
                <a:cs typeface="Times New Roman" panose="02020603050405020304" pitchFamily="18" charset="0"/>
              </a:rPr>
              <a:t>6) в подпункте 19) слово «секретаря» заменить словом «советника».</a:t>
            </a:r>
          </a:p>
          <a:p>
            <a:pPr algn="just"/>
            <a:r>
              <a:rPr lang="ru-RU" sz="1050" dirty="0">
                <a:solidFill>
                  <a:schemeClr val="accent2"/>
                </a:solidFill>
                <a:latin typeface="Times New Roman" panose="02020603050405020304" pitchFamily="18" charset="0"/>
                <a:cs typeface="Times New Roman" panose="02020603050405020304" pitchFamily="18" charset="0"/>
              </a:rPr>
              <a:t>9. Пункт 4 статьи 46 исключить.</a:t>
            </a:r>
          </a:p>
        </p:txBody>
      </p:sp>
    </p:spTree>
    <p:extLst>
      <p:ext uri="{BB962C8B-B14F-4D97-AF65-F5344CB8AC3E}">
        <p14:creationId xmlns:p14="http://schemas.microsoft.com/office/powerpoint/2010/main" val="2988602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148046" y="134813"/>
            <a:ext cx="5791201" cy="4062651"/>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47, пункты 1 и 2</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Президент Республики Казахстан может быть досрочно освобожден от должности при устойчивой неспособности осуществлять свои обязанности по болезни. В этом случае Парламент образует комиссию, состоящую из равного от каждой Палаты числа депутатов и специалистов в соответствующих областях медицины. Решение о досрочном освобождении принимается на совместном заседании Палат Парламента большинством не менее трех четвертей от общего числа депутатов каждой из Палат на основании заключения комиссии и заключения Конституционного Совета о соблюдении установленных конституционных процедур.</a:t>
            </a:r>
          </a:p>
          <a:p>
            <a:pPr algn="just" fontAlgn="base"/>
            <a:r>
              <a:rPr lang="ru-RU" sz="1000" dirty="0">
                <a:latin typeface="Times New Roman" panose="02020603050405020304" pitchFamily="18" charset="0"/>
                <a:cs typeface="Times New Roman" panose="02020603050405020304" pitchFamily="18" charset="0"/>
              </a:rPr>
              <a:t>2. Президент Республики несет ответственность за действия, совершенные при исполнении своих обязанностей, только в случае государственной измены и может быть за это отрешен от должности Парламентом. Решение о выдвижении обвинения и его расследовании может быть принято большинством от общего числа депутатов Мажилиса по инициативе не менее чем одной трети его депутатов. Расследование обвинения организуется Сенатом, и его результаты большинством голосов от общего числа депутатов Сената передаются на рассмотрение совместного заседания Палат Парламента. Окончательное решение по данному вопросу принимается на совместном заседании Палат Парламента большинством не менее трех четвертей от общего числа голосов депутатов каждой из Палат при наличии заключения Верховного Суда об обоснованности обвинения и заключения Конституционного Совета о соблюдении установленных конституционных процедур. Непринятие окончательного решения в течение двух месяцев с момента предъявления обвинения влечет за собой признание обвинения против Президента Республики отклоненным. Отклонение обвинения Президента Республики в совершении государственной измены на любой его стадии влечет за собой досрочное прекращение полномочий депутатов Мажилиса, инициировавших рассмотрение данного вопроса.</a:t>
            </a:r>
          </a:p>
          <a:p>
            <a:pPr algn="just"/>
            <a:r>
              <a:rPr lang="ru-RU" sz="1000" dirty="0"/>
              <a:t/>
            </a:r>
            <a:br>
              <a:rPr lang="ru-RU" sz="1000" dirty="0"/>
            </a:br>
            <a:endParaRPr lang="ru-RU" sz="1000" dirty="0">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6191796" y="3749457"/>
            <a:ext cx="5826032" cy="1546577"/>
          </a:xfrm>
          <a:prstGeom prst="rect">
            <a:avLst/>
          </a:prstGeom>
        </p:spPr>
        <p:txBody>
          <a:bodyPr wrap="square">
            <a:spAutoFit/>
          </a:bodyPr>
          <a:lstStyle/>
          <a:p>
            <a:pPr algn="just"/>
            <a:r>
              <a:rPr lang="ru-RU" sz="1050" b="1" dirty="0" smtClean="0">
                <a:solidFill>
                  <a:schemeClr val="accent2"/>
                </a:solidFill>
                <a:latin typeface="Times New Roman" panose="02020603050405020304" pitchFamily="18" charset="0"/>
                <a:cs typeface="Times New Roman" panose="02020603050405020304" pitchFamily="18" charset="0"/>
              </a:rPr>
              <a:t>В </a:t>
            </a:r>
            <a:r>
              <a:rPr lang="ru-RU" sz="1050" b="1" dirty="0">
                <a:solidFill>
                  <a:schemeClr val="accent2"/>
                </a:solidFill>
                <a:latin typeface="Times New Roman" panose="02020603050405020304" pitchFamily="18" charset="0"/>
                <a:cs typeface="Times New Roman" panose="02020603050405020304" pitchFamily="18" charset="0"/>
              </a:rPr>
              <a:t>статье 50:</a:t>
            </a:r>
          </a:p>
          <a:p>
            <a:pPr algn="just"/>
            <a:r>
              <a:rPr lang="ru-RU" sz="1050" dirty="0">
                <a:solidFill>
                  <a:schemeClr val="accent2"/>
                </a:solidFill>
                <a:latin typeface="Times New Roman" panose="02020603050405020304" pitchFamily="18" charset="0"/>
                <a:cs typeface="Times New Roman" panose="02020603050405020304" pitchFamily="18" charset="0"/>
              </a:rPr>
              <a:t>1) предложение второе пункта 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«Десять депутатов Сената назначаются Президентом Республики, пять из которых – по предложению Ассамблеи народа Казахстана.»;</a:t>
            </a:r>
          </a:p>
          <a:p>
            <a:pPr algn="just"/>
            <a:r>
              <a:rPr lang="ru-RU" sz="1050" dirty="0">
                <a:solidFill>
                  <a:schemeClr val="accent2"/>
                </a:solidFill>
                <a:latin typeface="Times New Roman" panose="02020603050405020304" pitchFamily="18" charset="0"/>
                <a:cs typeface="Times New Roman" panose="02020603050405020304" pitchFamily="18" charset="0"/>
              </a:rPr>
              <a:t>2) пункт 3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«3. Мажилис состоит из девяноста восьми депутатов, избираемых в порядке, установленном конституционным законом по смешанной избирательной системе: по системе пропорционального представительства по территории единого общенационального избирательного округа, а также по одномандатным территориальным избирательным округам</a:t>
            </a:r>
            <a:r>
              <a:rPr lang="ru-RU" sz="1050" dirty="0" smtClean="0">
                <a:solidFill>
                  <a:schemeClr val="accent2"/>
                </a:solidFill>
                <a:latin typeface="Times New Roman" panose="02020603050405020304" pitchFamily="18" charset="0"/>
                <a:cs typeface="Times New Roman" panose="02020603050405020304" pitchFamily="18" charset="0"/>
              </a:rPr>
              <a:t>.».</a:t>
            </a:r>
            <a:endParaRPr lang="ru-RU" sz="1050" dirty="0">
              <a:solidFill>
                <a:schemeClr val="accent2"/>
              </a:solidFill>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148046" y="5688449"/>
            <a:ext cx="5791201" cy="1169551"/>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51, пункт 1 </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Избрание девяноста восьми депутатов Мажилиса осуществляется на основе всеобщего, равного и прямого избирательного права при тайном голосовании. Девять депутатов Мажилиса избираются Ассамблеей народа Казахстана. Очередные выборы депутатов Мажилиса проводятся не позднее чем за два месяца до окончания срока полномочий действующего созыва Парламента.</a:t>
            </a:r>
          </a:p>
          <a:p>
            <a:pPr algn="just"/>
            <a:r>
              <a:rPr lang="ru-RU" sz="1000" dirty="0">
                <a:latin typeface="Times New Roman" panose="02020603050405020304" pitchFamily="18" charset="0"/>
                <a:cs typeface="Times New Roman" panose="02020603050405020304" pitchFamily="18" charset="0"/>
              </a:rPr>
              <a:t/>
            </a:r>
            <a:br>
              <a:rPr lang="ru-RU" sz="1000" dirty="0">
                <a:latin typeface="Times New Roman" panose="02020603050405020304" pitchFamily="18" charset="0"/>
                <a:cs typeface="Times New Roman" panose="02020603050405020304" pitchFamily="18" charset="0"/>
              </a:rPr>
            </a:br>
            <a:endParaRPr lang="ru-RU" sz="1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6191796" y="5612175"/>
            <a:ext cx="5826032" cy="900246"/>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Пункт 1 статьи 51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«1. Избрание депутатов Мажилиса осуществляется на основе всеобщего, равного и прямого избирательного права при тайном голосовании. Очередные выборы депутатов Мажилиса проводятся не позднее чем за два месяца до окончания срока полномочий действующего созыва Парламента.».</a:t>
            </a:r>
            <a:endParaRPr lang="ru-RU" sz="1050" b="0" i="0" dirty="0">
              <a:solidFill>
                <a:schemeClr val="accent2"/>
              </a:solidFill>
              <a:effectLst/>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191796" y="134813"/>
            <a:ext cx="5826032" cy="577081"/>
          </a:xfrm>
          <a:prstGeom prst="rect">
            <a:avLst/>
          </a:prstGeom>
        </p:spPr>
        <p:txBody>
          <a:bodyPr wrap="square">
            <a:spAutoFit/>
          </a:bodyPr>
          <a:lstStyle/>
          <a:p>
            <a:pPr algn="just"/>
            <a:r>
              <a:rPr lang="ru-RU" sz="1050" b="1" dirty="0" smtClean="0">
                <a:solidFill>
                  <a:schemeClr val="accent2"/>
                </a:solidFill>
                <a:latin typeface="Times New Roman" panose="02020603050405020304" pitchFamily="18" charset="0"/>
                <a:cs typeface="Times New Roman" panose="02020603050405020304" pitchFamily="18" charset="0"/>
              </a:rPr>
              <a:t>В </a:t>
            </a:r>
            <a:r>
              <a:rPr lang="ru-RU" sz="1050" b="1" dirty="0">
                <a:solidFill>
                  <a:schemeClr val="accent2"/>
                </a:solidFill>
                <a:latin typeface="Times New Roman" panose="02020603050405020304" pitchFamily="18" charset="0"/>
                <a:cs typeface="Times New Roman" panose="02020603050405020304" pitchFamily="18" charset="0"/>
              </a:rPr>
              <a:t>статье </a:t>
            </a:r>
            <a:r>
              <a:rPr lang="" sz="1050" b="1" dirty="0" smtClean="0">
                <a:solidFill>
                  <a:schemeClr val="accent2"/>
                </a:solidFill>
                <a:latin typeface="Times New Roman" panose="02020603050405020304" pitchFamily="18" charset="0"/>
                <a:cs typeface="Times New Roman" panose="02020603050405020304" pitchFamily="18" charset="0"/>
              </a:rPr>
              <a:t>47</a:t>
            </a:r>
            <a:r>
              <a:rPr lang="ru-RU" sz="1050" b="1" dirty="0" smtClean="0">
                <a:solidFill>
                  <a:schemeClr val="accent2"/>
                </a:solidFill>
                <a:latin typeface="Times New Roman" panose="02020603050405020304" pitchFamily="18" charset="0"/>
                <a:cs typeface="Times New Roman" panose="02020603050405020304" pitchFamily="18" charset="0"/>
              </a:rPr>
              <a:t>:</a:t>
            </a:r>
            <a:endParaRPr lang="ru-RU" sz="1050" b="1" dirty="0">
              <a:solidFill>
                <a:schemeClr val="accent2"/>
              </a:solidFill>
              <a:latin typeface="Times New Roman" panose="02020603050405020304" pitchFamily="18" charset="0"/>
              <a:cs typeface="Times New Roman" panose="02020603050405020304" pitchFamily="18" charset="0"/>
            </a:endParaRPr>
          </a:p>
          <a:p>
            <a:r>
              <a:rPr lang="ru-RU" sz="1050" dirty="0">
                <a:solidFill>
                  <a:schemeClr val="accent2"/>
                </a:solidFill>
              </a:rPr>
              <a:t>1) в пункте 1 слово «Совета» заменить словом «Суда»;</a:t>
            </a:r>
          </a:p>
          <a:p>
            <a:r>
              <a:rPr lang="ru-RU" sz="1050" dirty="0">
                <a:solidFill>
                  <a:schemeClr val="accent2"/>
                </a:solidFill>
              </a:rPr>
              <a:t>2) в пункте 2 слово «Совета» заменить словом «Суда».</a:t>
            </a:r>
          </a:p>
        </p:txBody>
      </p:sp>
      <p:sp>
        <p:nvSpPr>
          <p:cNvPr id="10" name="Прямоугольник 9"/>
          <p:cNvSpPr/>
          <p:nvPr/>
        </p:nvSpPr>
        <p:spPr>
          <a:xfrm>
            <a:off x="182881" y="3749457"/>
            <a:ext cx="5791201" cy="1938992"/>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50, пункты 2 и 3 </a:t>
            </a:r>
            <a:endParaRPr lang="" sz="1000" b="1" dirty="0">
              <a:solidFill>
                <a:srgbClr val="000000"/>
              </a:solidFill>
              <a:latin typeface="Times New Roman" panose="02020603050405020304" pitchFamily="18" charset="0"/>
              <a:cs typeface="Times New Roman" panose="02020603050405020304" pitchFamily="18" charset="0"/>
            </a:endParaRPr>
          </a:p>
          <a:p>
            <a:pPr fontAlgn="base"/>
            <a:r>
              <a:rPr lang="ru-RU" sz="1000" dirty="0">
                <a:latin typeface="Times New Roman" panose="02020603050405020304" pitchFamily="18" charset="0"/>
                <a:cs typeface="Times New Roman" panose="02020603050405020304" pitchFamily="18" charset="0"/>
              </a:rPr>
              <a:t>2. Сенат образуют депутаты, представляющие в порядке, установленном конституционным законом, по два человека от каждой области, города республиканского значения и столицы Республики Казахстан. Пятнадцать депутатов Сената назначаются Президентом Республики с учетом необходимости обеспечения представительства в Сенате национально-культурных и иных значимых интересов общества.</a:t>
            </a:r>
          </a:p>
          <a:p>
            <a:pPr fontAlgn="base"/>
            <a:r>
              <a:rPr lang="ru-RU" sz="1000" i="1" dirty="0">
                <a:latin typeface="Times New Roman" panose="02020603050405020304" pitchFamily="18" charset="0"/>
                <a:cs typeface="Times New Roman" panose="02020603050405020304" pitchFamily="18" charset="0"/>
              </a:rPr>
              <a:t>Пункт 3 изложен в редакции </a:t>
            </a:r>
            <a:r>
              <a:rPr lang="ru-RU" sz="1000" i="1" u="sng" dirty="0">
                <a:latin typeface="Times New Roman" panose="02020603050405020304" pitchFamily="18" charset="0"/>
                <a:cs typeface="Times New Roman" panose="02020603050405020304" pitchFamily="18" charset="0"/>
                <a:hlinkClick r:id="rId2" tooltip="Закон Республики Казахстан от 7 октября 1998 года № 284-I «О внесении изменений и дополнений в Конституцию Республики Казахстан»"/>
              </a:rPr>
              <a:t>Закона</a:t>
            </a:r>
            <a:r>
              <a:rPr lang="ru-RU" sz="1000" i="1" dirty="0">
                <a:latin typeface="Times New Roman" panose="02020603050405020304" pitchFamily="18" charset="0"/>
                <a:cs typeface="Times New Roman" panose="02020603050405020304" pitchFamily="18" charset="0"/>
              </a:rPr>
              <a:t> РК от 07.10.98 г. № 284-I (</a:t>
            </a:r>
            <a:r>
              <a:rPr lang="ru-RU" sz="1000" i="1" u="sng" dirty="0">
                <a:latin typeface="Times New Roman" panose="02020603050405020304" pitchFamily="18" charset="0"/>
                <a:cs typeface="Times New Roman" panose="02020603050405020304" pitchFamily="18" charset="0"/>
                <a:hlinkClick r:id="rId3"/>
              </a:rPr>
              <a:t>см. стар. ред.</a:t>
            </a:r>
            <a:r>
              <a:rPr lang="ru-RU" sz="1000" i="1" dirty="0">
                <a:latin typeface="Times New Roman" panose="02020603050405020304" pitchFamily="18" charset="0"/>
                <a:cs typeface="Times New Roman" panose="02020603050405020304" pitchFamily="18" charset="0"/>
              </a:rPr>
              <a:t>); </a:t>
            </a:r>
            <a:r>
              <a:rPr lang="ru-RU" sz="1000" i="1" u="sng" dirty="0">
                <a:latin typeface="Times New Roman" panose="02020603050405020304" pitchFamily="18" charset="0"/>
                <a:cs typeface="Times New Roman" panose="02020603050405020304" pitchFamily="18" charset="0"/>
                <a:hlinkClick r:id="rId4"/>
              </a:rPr>
              <a:t>Закона</a:t>
            </a:r>
            <a:r>
              <a:rPr lang="ru-RU" sz="1000" i="1" dirty="0">
                <a:latin typeface="Times New Roman" panose="02020603050405020304" pitchFamily="18" charset="0"/>
                <a:cs typeface="Times New Roman" panose="02020603050405020304" pitchFamily="18" charset="0"/>
              </a:rPr>
              <a:t> РК от 21.05.07 г. № 254-III (</a:t>
            </a:r>
            <a:r>
              <a:rPr lang="ru-RU" sz="1000" i="1" u="sng" dirty="0">
                <a:latin typeface="Times New Roman" panose="02020603050405020304" pitchFamily="18" charset="0"/>
                <a:cs typeface="Times New Roman" panose="02020603050405020304" pitchFamily="18" charset="0"/>
                <a:hlinkClick r:id="rId5"/>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fontAlgn="base"/>
            <a:r>
              <a:rPr lang="ru-RU" sz="1000" dirty="0">
                <a:latin typeface="Times New Roman" panose="02020603050405020304" pitchFamily="18" charset="0"/>
                <a:cs typeface="Times New Roman" panose="02020603050405020304" pitchFamily="18" charset="0"/>
              </a:rPr>
              <a:t>3. Мажилис состоит из ста семи депутатов, избираемых в порядке, установленном </a:t>
            </a:r>
            <a:r>
              <a:rPr lang="ru-RU" sz="1000" u="sng" dirty="0">
                <a:latin typeface="Times New Roman" panose="02020603050405020304" pitchFamily="18" charset="0"/>
                <a:cs typeface="Times New Roman" panose="02020603050405020304" pitchFamily="18" charset="0"/>
                <a:hlinkClick r:id="rId6" tooltip="Конституционный закон Республики Казахстан от 28 сентября 1995 года № 2464 «О выборах в Республике Казахстан» (с изменениями и дополнениями по состоянию на 07.02.2022 г.)"/>
              </a:rPr>
              <a:t>конституционным законом</a:t>
            </a:r>
            <a:r>
              <a:rPr lang="ru-RU" sz="1000" dirty="0">
                <a:latin typeface="Times New Roman" panose="02020603050405020304" pitchFamily="18" charset="0"/>
                <a:cs typeface="Times New Roman" panose="02020603050405020304" pitchFamily="18" charset="0"/>
              </a:rPr>
              <a:t>.</a:t>
            </a:r>
          </a:p>
          <a:p>
            <a:pPr algn="just"/>
            <a:r>
              <a:rPr lang="ru-RU" sz="1000" dirty="0">
                <a:latin typeface="Times New Roman" panose="02020603050405020304" pitchFamily="18" charset="0"/>
                <a:cs typeface="Times New Roman" panose="02020603050405020304" pitchFamily="18" charset="0"/>
              </a:rPr>
              <a:t/>
            </a:r>
            <a:br>
              <a:rPr lang="ru-RU" sz="1000" dirty="0">
                <a:latin typeface="Times New Roman" panose="02020603050405020304" pitchFamily="18" charset="0"/>
                <a:cs typeface="Times New Roman" panose="02020603050405020304" pitchFamily="18" charset="0"/>
              </a:rPr>
            </a:br>
            <a:endParaRPr lang="ru-RU"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078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91796" y="96341"/>
            <a:ext cx="5826032" cy="1384995"/>
          </a:xfrm>
          <a:prstGeom prst="rect">
            <a:avLst/>
          </a:prstGeom>
        </p:spPr>
        <p:txBody>
          <a:bodyPr wrap="square">
            <a:spAutoFit/>
          </a:bodyPr>
          <a:lstStyle/>
          <a:p>
            <a:pPr algn="just"/>
            <a:r>
              <a:rPr lang="ru-RU" sz="1050" b="1" dirty="0" smtClean="0">
                <a:solidFill>
                  <a:schemeClr val="accent2"/>
                </a:solidFill>
                <a:latin typeface="Times New Roman" panose="02020603050405020304" pitchFamily="18" charset="0"/>
                <a:cs typeface="Times New Roman" panose="02020603050405020304" pitchFamily="18" charset="0"/>
              </a:rPr>
              <a:t>Часть </a:t>
            </a:r>
            <a:r>
              <a:rPr lang="ru-RU" sz="1050" b="1" dirty="0">
                <a:solidFill>
                  <a:schemeClr val="accent2"/>
                </a:solidFill>
                <a:latin typeface="Times New Roman" panose="02020603050405020304" pitchFamily="18" charset="0"/>
                <a:cs typeface="Times New Roman" panose="02020603050405020304" pitchFamily="18" charset="0"/>
              </a:rPr>
              <a:t>третью пункта 5 статьи 52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«Депутат Мажилиса Парламента лишается своего мандата при:</a:t>
            </a:r>
          </a:p>
          <a:p>
            <a:pPr algn="just"/>
            <a:r>
              <a:rPr lang="ru-RU" sz="1050" dirty="0">
                <a:solidFill>
                  <a:schemeClr val="accent2"/>
                </a:solidFill>
                <a:latin typeface="Times New Roman" panose="02020603050405020304" pitchFamily="18" charset="0"/>
                <a:cs typeface="Times New Roman" panose="02020603050405020304" pitchFamily="18" charset="0"/>
              </a:rPr>
              <a:t>1) выходе или исключении депутата из политической партии, от которой в соответствии с конституционным законом он избран на основе партийного списка;</a:t>
            </a:r>
          </a:p>
          <a:p>
            <a:pPr algn="just"/>
            <a:r>
              <a:rPr lang="ru-RU" sz="1050" dirty="0">
                <a:solidFill>
                  <a:schemeClr val="accent2"/>
                </a:solidFill>
                <a:latin typeface="Times New Roman" panose="02020603050405020304" pitchFamily="18" charset="0"/>
                <a:cs typeface="Times New Roman" panose="02020603050405020304" pitchFamily="18" charset="0"/>
              </a:rPr>
              <a:t>2) прекращении деятельности политической партии, от которой в соответствии с конституционным законом депутат избран на основе партийного списка;</a:t>
            </a:r>
          </a:p>
          <a:p>
            <a:pPr algn="just"/>
            <a:r>
              <a:rPr lang="ru-RU" sz="1050" dirty="0">
                <a:solidFill>
                  <a:schemeClr val="accent2"/>
                </a:solidFill>
                <a:latin typeface="Times New Roman" panose="02020603050405020304" pitchFamily="18" charset="0"/>
                <a:cs typeface="Times New Roman" panose="02020603050405020304" pitchFamily="18" charset="0"/>
              </a:rPr>
              <a:t>3) отзыве избирателями в порядке, определяемом конституционным законом, депутата, избранного по одномандатному территориальному избирательному округу.».</a:t>
            </a:r>
          </a:p>
        </p:txBody>
      </p:sp>
      <p:sp>
        <p:nvSpPr>
          <p:cNvPr id="10" name="Прямоугольник 9"/>
          <p:cNvSpPr/>
          <p:nvPr/>
        </p:nvSpPr>
        <p:spPr>
          <a:xfrm>
            <a:off x="162190" y="96341"/>
            <a:ext cx="5860872" cy="3016210"/>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52, пункт 5 </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Полномочия депутата Парламента прекращаются в случаях подачи в отставку, его смерти, признания депутата по вступившему в законную силу решению суда недееспособным, умершим или безвестно отсутствующим и иных предусмотренных Конституцией и конституционным законом случаях.</a:t>
            </a:r>
          </a:p>
          <a:p>
            <a:pPr algn="just" fontAlgn="base"/>
            <a:r>
              <a:rPr lang="ru-RU" sz="1000" dirty="0">
                <a:latin typeface="Times New Roman" panose="02020603050405020304" pitchFamily="18" charset="0"/>
                <a:cs typeface="Times New Roman" panose="02020603050405020304" pitchFamily="18" charset="0"/>
              </a:rPr>
              <a:t>Депутат Парламента лишается своего мандата при:</a:t>
            </a:r>
          </a:p>
          <a:p>
            <a:pPr algn="just" fontAlgn="base"/>
            <a:r>
              <a:rPr lang="ru-RU" sz="1000" dirty="0">
                <a:latin typeface="Times New Roman" panose="02020603050405020304" pitchFamily="18" charset="0"/>
                <a:cs typeface="Times New Roman" panose="02020603050405020304" pitchFamily="18" charset="0"/>
              </a:rPr>
              <a:t>1) его выезде на постоянное место жительства за пределы Казахстана;</a:t>
            </a:r>
          </a:p>
          <a:p>
            <a:pPr algn="just" fontAlgn="base"/>
            <a:r>
              <a:rPr lang="ru-RU" sz="1000" dirty="0">
                <a:latin typeface="Times New Roman" panose="02020603050405020304" pitchFamily="18" charset="0"/>
                <a:cs typeface="Times New Roman" panose="02020603050405020304" pitchFamily="18" charset="0"/>
              </a:rPr>
              <a:t>2) вступлении в законную силу в отношении него обвинительного приговора суда;</a:t>
            </a:r>
          </a:p>
          <a:p>
            <a:pPr algn="just" fontAlgn="base"/>
            <a:r>
              <a:rPr lang="ru-RU" sz="1000" dirty="0">
                <a:latin typeface="Times New Roman" panose="02020603050405020304" pitchFamily="18" charset="0"/>
                <a:cs typeface="Times New Roman" panose="02020603050405020304" pitchFamily="18" charset="0"/>
              </a:rPr>
              <a:t>3) утрате гражданства Республики Казахстан.</a:t>
            </a:r>
          </a:p>
          <a:p>
            <a:pPr algn="just" fontAlgn="base"/>
            <a:r>
              <a:rPr lang="ru-RU" sz="1000" dirty="0">
                <a:latin typeface="Times New Roman" panose="02020603050405020304" pitchFamily="18" charset="0"/>
                <a:cs typeface="Times New Roman" panose="02020603050405020304" pitchFamily="18" charset="0"/>
              </a:rPr>
              <a:t>Депутат Мажилиса Парламента лишается своего мандата при:</a:t>
            </a:r>
          </a:p>
          <a:p>
            <a:pPr algn="just" fontAlgn="base"/>
            <a:r>
              <a:rPr lang="ru-RU" sz="1000" dirty="0">
                <a:latin typeface="Times New Roman" panose="02020603050405020304" pitchFamily="18" charset="0"/>
                <a:cs typeface="Times New Roman" panose="02020603050405020304" pitchFamily="18" charset="0"/>
              </a:rPr>
              <a:t>1) выходе или исключении депутата из политической партии, от которой в соответствии с конституционным законом он избран;</a:t>
            </a:r>
          </a:p>
          <a:p>
            <a:pPr algn="just" fontAlgn="base"/>
            <a:r>
              <a:rPr lang="ru-RU" sz="1000" dirty="0">
                <a:latin typeface="Times New Roman" panose="02020603050405020304" pitchFamily="18" charset="0"/>
                <a:cs typeface="Times New Roman" panose="02020603050405020304" pitchFamily="18" charset="0"/>
              </a:rPr>
              <a:t>2) прекращении деятельности политической партии, от которой в соответствии с конституционным законом депутат избран.</a:t>
            </a:r>
          </a:p>
          <a:p>
            <a:pPr algn="just" fontAlgn="base"/>
            <a:r>
              <a:rPr lang="ru-RU" sz="1000" dirty="0">
                <a:latin typeface="Times New Roman" panose="02020603050405020304" pitchFamily="18" charset="0"/>
                <a:cs typeface="Times New Roman" panose="02020603050405020304" pitchFamily="18" charset="0"/>
              </a:rPr>
              <a:t>Полномочия назначенных депутатов Сената Парламента могут быть досрочно прекращены по решению Президента Республики.</a:t>
            </a:r>
          </a:p>
          <a:p>
            <a:pPr algn="just" fontAlgn="base"/>
            <a:r>
              <a:rPr lang="ru-RU" sz="1000" dirty="0">
                <a:latin typeface="Times New Roman" panose="02020603050405020304" pitchFamily="18" charset="0"/>
                <a:cs typeface="Times New Roman" panose="02020603050405020304" pitchFamily="18" charset="0"/>
              </a:rPr>
              <a:t>Полномочия депутатов Парламента и Мажилиса Парламента прекращаются в случаях роспуска соответственно Парламента или Мажилиса Парламента.</a:t>
            </a:r>
          </a:p>
          <a:p>
            <a:pPr algn="just"/>
            <a:r>
              <a:rPr lang="ru-RU" sz="1000" dirty="0">
                <a:latin typeface="Times New Roman" panose="02020603050405020304" pitchFamily="18" charset="0"/>
                <a:cs typeface="Times New Roman" panose="02020603050405020304" pitchFamily="18" charset="0"/>
              </a:rPr>
              <a:t/>
            </a:r>
            <a:br>
              <a:rPr lang="ru-RU" sz="1000" dirty="0">
                <a:latin typeface="Times New Roman" panose="02020603050405020304" pitchFamily="18" charset="0"/>
                <a:cs typeface="Times New Roman" panose="02020603050405020304" pitchFamily="18" charset="0"/>
              </a:rPr>
            </a:br>
            <a:endParaRPr lang="ru-RU" sz="1000"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197026" y="2739515"/>
            <a:ext cx="5860872" cy="1785104"/>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53</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по предложению Президента Республики Казахстан вносит изменения и дополнения в Конституцию;</a:t>
            </a:r>
          </a:p>
          <a:p>
            <a:pPr algn="just" fontAlgn="base"/>
            <a:r>
              <a:rPr lang="ru-RU" sz="1000" dirty="0" smtClean="0">
                <a:latin typeface="Times New Roman" panose="02020603050405020304" pitchFamily="18" charset="0"/>
                <a:cs typeface="Times New Roman" panose="02020603050405020304" pitchFamily="18" charset="0"/>
              </a:rPr>
              <a:t>2</a:t>
            </a:r>
            <a:r>
              <a:rPr lang="ru-RU" sz="1000" dirty="0">
                <a:latin typeface="Times New Roman" panose="02020603050405020304" pitchFamily="18" charset="0"/>
                <a:cs typeface="Times New Roman" panose="02020603050405020304" pitchFamily="18" charset="0"/>
              </a:rPr>
              <a:t>) утверждает отчеты Правительства и Счетного комитета по контролю за исполнением республиканского бюджета об исполнении республиканского бюджета. </a:t>
            </a:r>
            <a:r>
              <a:rPr lang="ru-RU" sz="1000" dirty="0" err="1">
                <a:latin typeface="Times New Roman" panose="02020603050405020304" pitchFamily="18" charset="0"/>
                <a:cs typeface="Times New Roman" panose="02020603050405020304" pitchFamily="18" charset="0"/>
              </a:rPr>
              <a:t>Неутверждение</a:t>
            </a:r>
            <a:r>
              <a:rPr lang="ru-RU" sz="1000" dirty="0">
                <a:latin typeface="Times New Roman" panose="02020603050405020304" pitchFamily="18" charset="0"/>
                <a:cs typeface="Times New Roman" panose="02020603050405020304" pitchFamily="18" charset="0"/>
              </a:rPr>
              <a:t> Парламентом отчета Правительства об исполнении республиканского бюджета означает выражение Парламентом вотума недоверия Правительству;</a:t>
            </a:r>
          </a:p>
          <a:p>
            <a:pPr algn="just" fontAlgn="base"/>
            <a:r>
              <a:rPr lang="ru-RU" sz="1000" dirty="0" smtClean="0">
                <a:latin typeface="Times New Roman" panose="02020603050405020304" pitchFamily="18" charset="0"/>
                <a:cs typeface="Times New Roman" panose="02020603050405020304" pitchFamily="18" charset="0"/>
              </a:rPr>
              <a:t>6</a:t>
            </a:r>
            <a:r>
              <a:rPr lang="ru-RU" sz="1000" dirty="0">
                <a:latin typeface="Times New Roman" panose="02020603050405020304" pitchFamily="18" charset="0"/>
                <a:cs typeface="Times New Roman" panose="02020603050405020304" pitchFamily="18" charset="0"/>
              </a:rPr>
              <a:t>) заслушивает ежегодные послания Конституционного Совета о состоянии конституционной законности в </a:t>
            </a:r>
            <a:r>
              <a:rPr lang="ru-RU" sz="1000" dirty="0" smtClean="0">
                <a:latin typeface="Times New Roman" panose="02020603050405020304" pitchFamily="18" charset="0"/>
                <a:cs typeface="Times New Roman" panose="02020603050405020304" pitchFamily="18" charset="0"/>
              </a:rPr>
              <a:t>Республике</a:t>
            </a:r>
            <a:r>
              <a:rPr lang=""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a:r>
              <a:rPr lang="ru-RU" sz="1000" dirty="0">
                <a:latin typeface="Times New Roman" panose="02020603050405020304" pitchFamily="18" charset="0"/>
                <a:cs typeface="Times New Roman" panose="02020603050405020304" pitchFamily="18" charset="0"/>
              </a:rPr>
              <a:t/>
            </a:r>
            <a:br>
              <a:rPr lang="ru-RU" sz="1000" dirty="0">
                <a:latin typeface="Times New Roman" panose="02020603050405020304" pitchFamily="18" charset="0"/>
                <a:cs typeface="Times New Roman" panose="02020603050405020304" pitchFamily="18" charset="0"/>
              </a:rPr>
            </a:br>
            <a:endParaRPr lang="ru-RU" sz="10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6175466" y="2454821"/>
            <a:ext cx="5826032" cy="2354491"/>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53:</a:t>
            </a:r>
          </a:p>
          <a:p>
            <a:pPr algn="just"/>
            <a:r>
              <a:rPr lang="ru-RU" sz="1050" dirty="0">
                <a:solidFill>
                  <a:schemeClr val="accent2"/>
                </a:solidFill>
                <a:latin typeface="Times New Roman" panose="02020603050405020304" pitchFamily="18" charset="0"/>
                <a:cs typeface="Times New Roman" panose="02020603050405020304" pitchFamily="18" charset="0"/>
              </a:rPr>
              <a:t>1) дополнить подпунктами 1-1) и 1-2) следующего содержания:</a:t>
            </a:r>
          </a:p>
          <a:p>
            <a:pPr algn="just"/>
            <a:r>
              <a:rPr lang="ru-RU" sz="1050" dirty="0">
                <a:solidFill>
                  <a:schemeClr val="accent2"/>
                </a:solidFill>
                <a:latin typeface="Times New Roman" panose="02020603050405020304" pitchFamily="18" charset="0"/>
                <a:cs typeface="Times New Roman" panose="02020603050405020304" pitchFamily="18" charset="0"/>
              </a:rPr>
              <a:t>«1-1) принимает конституционные законы;</a:t>
            </a:r>
          </a:p>
          <a:p>
            <a:pPr algn="just"/>
            <a:r>
              <a:rPr lang="ru-RU" sz="1050" dirty="0">
                <a:solidFill>
                  <a:schemeClr val="accent2"/>
                </a:solidFill>
                <a:latin typeface="Times New Roman" panose="02020603050405020304" pitchFamily="18" charset="0"/>
                <a:cs typeface="Times New Roman" panose="02020603050405020304" pitchFamily="18" charset="0"/>
              </a:rPr>
              <a:t>1-2) проводит повторное обсуждение и голосование по конституционным законам или статьям конституционного закона, вызвавшим возражения Президента Республики, в месячный срок со дня направления возражений. Несоблюдение этого срока означает принятие возражений Президента. Если Парламент большинством в три четверти голосов от общего числа депутатов каждой из Палат преодолеет возражения Президента, Президент в течение одного месяца подписывает конституционный закон. Если возражения Президента не преодолены, конституционный закон считается непринятым или принятым в редакции, предложенной Президентом;»;</a:t>
            </a:r>
          </a:p>
          <a:p>
            <a:pPr algn="just"/>
            <a:r>
              <a:rPr lang="ru-RU" sz="1050" dirty="0">
                <a:solidFill>
                  <a:schemeClr val="accent2"/>
                </a:solidFill>
                <a:latin typeface="Times New Roman" panose="02020603050405020304" pitchFamily="18" charset="0"/>
                <a:cs typeface="Times New Roman" panose="02020603050405020304" pitchFamily="18" charset="0"/>
              </a:rPr>
              <a:t>2) в подпункте 2) слова «Счетного комитета по контролю за исполнением республиканского бюджета» заменить словами «Высшей аудиторской палаты»;</a:t>
            </a:r>
          </a:p>
          <a:p>
            <a:pPr algn="just"/>
            <a:r>
              <a:rPr lang="ru-RU" sz="1050" dirty="0">
                <a:solidFill>
                  <a:schemeClr val="accent2"/>
                </a:solidFill>
                <a:latin typeface="Times New Roman" panose="02020603050405020304" pitchFamily="18" charset="0"/>
                <a:cs typeface="Times New Roman" panose="02020603050405020304" pitchFamily="18" charset="0"/>
              </a:rPr>
              <a:t>3) в подпункте 6) слово «Совета» заменить словом «Суда».</a:t>
            </a:r>
          </a:p>
        </p:txBody>
      </p:sp>
      <p:sp>
        <p:nvSpPr>
          <p:cNvPr id="2" name="Прямоугольник 1"/>
          <p:cNvSpPr/>
          <p:nvPr/>
        </p:nvSpPr>
        <p:spPr>
          <a:xfrm>
            <a:off x="197026" y="4642008"/>
            <a:ext cx="5908765" cy="2400657"/>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54, пункты 1 и 2</a:t>
            </a:r>
          </a:p>
          <a:p>
            <a:pPr algn="just" fontAlgn="base"/>
            <a:r>
              <a:rPr lang="ru-RU" sz="1000" dirty="0">
                <a:latin typeface="Times New Roman" panose="02020603050405020304" pitchFamily="18" charset="0"/>
                <a:cs typeface="Times New Roman" panose="02020603050405020304" pitchFamily="18" charset="0"/>
              </a:rPr>
              <a:t>1. Парламент в раздельном заседании Палат путем последовательного рассмотрения вопросов вначале в Мажилисе, а затем в Сенате принимает конституционные законы и законы, в том числе:</a:t>
            </a:r>
          </a:p>
          <a:p>
            <a:pPr algn="just" fontAlgn="base"/>
            <a:r>
              <a:rPr lang="ru-RU" sz="1000" dirty="0">
                <a:latin typeface="Times New Roman" panose="02020603050405020304" pitchFamily="18" charset="0"/>
                <a:cs typeface="Times New Roman" panose="02020603050405020304" pitchFamily="18" charset="0"/>
              </a:rPr>
              <a:t>2) проводит повторное обсуждение и голосование по законам или статьям закона, вызвавшим возражения Президента Республики, </a:t>
            </a:r>
            <a:r>
              <a:rPr lang="ru-RU" sz="1000" u="sng" dirty="0">
                <a:latin typeface="Times New Roman" panose="02020603050405020304" pitchFamily="18" charset="0"/>
                <a:cs typeface="Times New Roman" panose="02020603050405020304" pitchFamily="18" charset="0"/>
                <a:hlinkClick r:id="rId2"/>
              </a:rPr>
              <a:t>в месячный срок со дня направления возражений</a:t>
            </a:r>
            <a:r>
              <a:rPr lang="ru-RU" sz="1000" dirty="0">
                <a:latin typeface="Times New Roman" panose="02020603050405020304" pitchFamily="18" charset="0"/>
                <a:cs typeface="Times New Roman" panose="02020603050405020304" pitchFamily="18" charset="0"/>
              </a:rPr>
              <a:t>. Несоблюдение этого срока означает принятие возражений Президента. Если Мажилис и Сенат большинством в две трети голосов от общего числа депутатов каждой из Палат подтвердят ранее принятое решение, Президент в течение одного месяца подписывает закон. Если возражения Президента не преодолены хотя бы одной из Палат, закон считается непринятым или принятым в редакции, предложенной Президентом. Возражения Главы государства на принятые Парламентом конституционные законы рассматриваются в предусмотренном настоящим подпунктом порядке. При этом возражения Президента на конституционные законы преодолеваются Парламентом не менее чем тремя четвертями голосов от общего числа депутатов каждой из </a:t>
            </a:r>
            <a:r>
              <a:rPr lang="ru-RU" sz="1000" dirty="0" smtClean="0">
                <a:latin typeface="Times New Roman" panose="02020603050405020304" pitchFamily="18" charset="0"/>
                <a:cs typeface="Times New Roman" panose="02020603050405020304" pitchFamily="18" charset="0"/>
              </a:rPr>
              <a:t>Палат</a:t>
            </a:r>
            <a:r>
              <a:rPr lang=""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a:r>
              <a:rPr lang="ru-RU" sz="1000" dirty="0">
                <a:latin typeface="Times New Roman" panose="02020603050405020304" pitchFamily="18" charset="0"/>
                <a:cs typeface="Times New Roman" panose="02020603050405020304" pitchFamily="18" charset="0"/>
              </a:rPr>
              <a:t/>
            </a:r>
            <a:br>
              <a:rPr lang="ru-RU" sz="1000" dirty="0">
                <a:latin typeface="Times New Roman" panose="02020603050405020304" pitchFamily="18" charset="0"/>
                <a:cs typeface="Times New Roman" panose="02020603050405020304" pitchFamily="18" charset="0"/>
              </a:rPr>
            </a:br>
            <a:endParaRPr lang="ru-RU" sz="1000" b="0" i="0" dirty="0">
              <a:solidFill>
                <a:srgbClr val="000000"/>
              </a:solidFill>
              <a:effectLst/>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6191796" y="4767134"/>
            <a:ext cx="5826032" cy="2031325"/>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54:</a:t>
            </a:r>
          </a:p>
          <a:p>
            <a:pPr algn="just"/>
            <a:r>
              <a:rPr lang="ru-RU" sz="1050" dirty="0">
                <a:solidFill>
                  <a:schemeClr val="accent2"/>
                </a:solidFill>
                <a:latin typeface="Times New Roman" panose="02020603050405020304" pitchFamily="18" charset="0"/>
                <a:cs typeface="Times New Roman" panose="02020603050405020304" pitchFamily="18" charset="0"/>
              </a:rPr>
              <a:t>1) абзац первый пункта 1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«1. Парламент принимает законы в раздельном заседании Палат путем последовательного рассмотрения вопросов вначале в Мажилисе, а затем в Сенате, в том числе:»;</a:t>
            </a:r>
          </a:p>
          <a:p>
            <a:pPr algn="just"/>
            <a:r>
              <a:rPr lang="ru-RU" sz="1050" dirty="0">
                <a:solidFill>
                  <a:schemeClr val="accent2"/>
                </a:solidFill>
                <a:latin typeface="Times New Roman" panose="02020603050405020304" pitchFamily="18" charset="0"/>
                <a:cs typeface="Times New Roman" panose="02020603050405020304" pitchFamily="18" charset="0"/>
              </a:rPr>
              <a:t>2) подпункт 2) пункта 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«2) проводит повторное обсуждение и голосование по законам или статьям закона, вызвавшим возражения Президента Республики, в месячный срок со дня направления возражений. Несоблюдение этого срока означает принятие возражений Президента. Если Мажилис и Сенат большинством в две трети голосов от общего числа депутатов каждой из Палат преодолеют возражения Президента, Президент в течение одного месяца подписывает закон. Если возражения Президента не преодолены хотя бы одной из Палат, закон считается непринятым или принятым в редакции, предложенной Президентом;».</a:t>
            </a:r>
          </a:p>
        </p:txBody>
      </p:sp>
    </p:spTree>
    <p:extLst>
      <p:ext uri="{BB962C8B-B14F-4D97-AF65-F5344CB8AC3E}">
        <p14:creationId xmlns:p14="http://schemas.microsoft.com/office/powerpoint/2010/main" val="812918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91796" y="96341"/>
            <a:ext cx="5826032" cy="1223412"/>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55:</a:t>
            </a:r>
          </a:p>
          <a:p>
            <a:pPr algn="just"/>
            <a:r>
              <a:rPr lang="ru-RU" sz="1050" dirty="0">
                <a:solidFill>
                  <a:schemeClr val="accent2"/>
                </a:solidFill>
                <a:latin typeface="Times New Roman" panose="02020603050405020304" pitchFamily="18" charset="0"/>
                <a:cs typeface="Times New Roman" panose="02020603050405020304" pitchFamily="18" charset="0"/>
              </a:rPr>
              <a:t>1) подпункт 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«2) дача согласия на назначение Президентом Республики Председателя Конституционного Суда, Председателя Национального Банка, Председателя Высшего Судебного Совета, Генерального Прокурора, Председателя Комитета национальной безопасности Республики;»;</a:t>
            </a:r>
          </a:p>
          <a:p>
            <a:pPr algn="just"/>
            <a:r>
              <a:rPr lang="ru-RU" sz="1050" dirty="0">
                <a:solidFill>
                  <a:schemeClr val="accent2"/>
                </a:solidFill>
                <a:latin typeface="Times New Roman" panose="02020603050405020304" pitchFamily="18" charset="0"/>
                <a:cs typeface="Times New Roman" panose="02020603050405020304" pitchFamily="18" charset="0"/>
              </a:rPr>
              <a:t>2) подпункт 3) дополнить словами «, Уполномоченного по правам человека в Республике Казахстан».</a:t>
            </a:r>
          </a:p>
        </p:txBody>
      </p:sp>
      <p:sp>
        <p:nvSpPr>
          <p:cNvPr id="10" name="Прямоугольник 9"/>
          <p:cNvSpPr/>
          <p:nvPr/>
        </p:nvSpPr>
        <p:spPr>
          <a:xfrm>
            <a:off x="162190" y="96341"/>
            <a:ext cx="5860872" cy="861774"/>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a:t>
            </a:r>
            <a:r>
              <a:rPr lang="" sz="1000" b="1" dirty="0" smtClean="0">
                <a:solidFill>
                  <a:srgbClr val="000000"/>
                </a:solidFill>
                <a:latin typeface="Times New Roman" panose="02020603050405020304" pitchFamily="18" charset="0"/>
                <a:cs typeface="Times New Roman" panose="02020603050405020304" pitchFamily="18" charset="0"/>
              </a:rPr>
              <a:t>55, </a:t>
            </a:r>
            <a:r>
              <a:rPr lang="" sz="1000" b="1" dirty="0" smtClean="0">
                <a:solidFill>
                  <a:srgbClr val="000000"/>
                </a:solidFill>
                <a:latin typeface="Times New Roman" panose="02020603050405020304" pitchFamily="18" charset="0"/>
                <a:cs typeface="Times New Roman" panose="02020603050405020304" pitchFamily="18" charset="0"/>
              </a:rPr>
              <a:t>под</a:t>
            </a:r>
            <a:r>
              <a:rPr lang="" sz="1000" b="1" dirty="0" smtClean="0">
                <a:solidFill>
                  <a:srgbClr val="000000"/>
                </a:solidFill>
                <a:latin typeface="Times New Roman" panose="02020603050405020304" pitchFamily="18" charset="0"/>
                <a:cs typeface="Times New Roman" panose="02020603050405020304" pitchFamily="18" charset="0"/>
              </a:rPr>
              <a:t>пункт 2 и 3 </a:t>
            </a:r>
          </a:p>
          <a:p>
            <a:pPr algn="just" fontAlgn="base"/>
            <a:r>
              <a:rPr lang="ru-RU" sz="1000" dirty="0" smtClean="0">
                <a:latin typeface="Times New Roman" panose="02020603050405020304" pitchFamily="18" charset="0"/>
                <a:cs typeface="Times New Roman" panose="02020603050405020304" pitchFamily="18" charset="0"/>
              </a:rPr>
              <a:t>2) дача согласия на назначение Президентом Республики Председателя Национального Банка, Генерального Прокурора, Председателя Комитета национальной безопасности Республики;</a:t>
            </a:r>
          </a:p>
          <a:p>
            <a:pPr algn="just" fontAlgn="base"/>
            <a:r>
              <a:rPr lang="ru-RU" sz="1000" dirty="0" smtClean="0">
                <a:latin typeface="Times New Roman" panose="02020603050405020304" pitchFamily="18" charset="0"/>
                <a:cs typeface="Times New Roman" panose="02020603050405020304" pitchFamily="18" charset="0"/>
              </a:rPr>
              <a:t>3</a:t>
            </a:r>
            <a:r>
              <a:rPr lang="ru-RU" sz="1000" dirty="0">
                <a:latin typeface="Times New Roman" panose="02020603050405020304" pitchFamily="18" charset="0"/>
                <a:cs typeface="Times New Roman" panose="02020603050405020304" pitchFamily="18" charset="0"/>
              </a:rPr>
              <a:t>) лишение неприкосновенности Генерального Прокурора, Председателя и судей Верховного Суда Республики</a:t>
            </a:r>
            <a:r>
              <a:rPr lang="ru-RU"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162190" y="1374294"/>
            <a:ext cx="5860872" cy="1169551"/>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a:t>
            </a:r>
            <a:r>
              <a:rPr lang="" sz="1000" b="1" dirty="0" smtClean="0">
                <a:solidFill>
                  <a:srgbClr val="000000"/>
                </a:solidFill>
                <a:latin typeface="Times New Roman" panose="02020603050405020304" pitchFamily="18" charset="0"/>
                <a:cs typeface="Times New Roman" panose="02020603050405020304" pitchFamily="18" charset="0"/>
              </a:rPr>
              <a:t>56</a:t>
            </a:r>
            <a:r>
              <a:rPr lang="" sz="1000" b="1" dirty="0" smtClean="0">
                <a:solidFill>
                  <a:srgbClr val="000000"/>
                </a:solidFill>
                <a:latin typeface="Times New Roman" panose="02020603050405020304" pitchFamily="18" charset="0"/>
                <a:cs typeface="Times New Roman" panose="02020603050405020304" pitchFamily="18" charset="0"/>
              </a:rPr>
              <a:t>, пункт 1</a:t>
            </a:r>
            <a:endParaRPr lang="" sz="1000" b="1" dirty="0">
              <a:solidFill>
                <a:srgbClr val="000000"/>
              </a:solidFill>
              <a:latin typeface="Times New Roman" panose="02020603050405020304" pitchFamily="18" charset="0"/>
              <a:cs typeface="Times New Roman" panose="02020603050405020304" pitchFamily="18" charset="0"/>
            </a:endParaRPr>
          </a:p>
          <a:p>
            <a:pPr fontAlgn="base"/>
            <a:r>
              <a:rPr lang="ru-RU" sz="1000" dirty="0">
                <a:latin typeface="Times New Roman" panose="02020603050405020304" pitchFamily="18" charset="0"/>
                <a:cs typeface="Times New Roman" panose="02020603050405020304" pitchFamily="18" charset="0"/>
              </a:rPr>
              <a:t>1. К исключительному ведению Мажилиса относится:</a:t>
            </a:r>
          </a:p>
          <a:p>
            <a:pPr fontAlgn="base"/>
            <a:r>
              <a:rPr lang="ru-RU" sz="1000" dirty="0">
                <a:latin typeface="Times New Roman" panose="02020603050405020304" pitchFamily="18" charset="0"/>
                <a:cs typeface="Times New Roman" panose="02020603050405020304" pitchFamily="18" charset="0"/>
              </a:rPr>
              <a:t>1) принятие к рассмотрению внесенных в Парламент проектов конституционных законов и законов и рассмотрение этих проектов;</a:t>
            </a:r>
          </a:p>
          <a:p>
            <a:pPr fontAlgn="base"/>
            <a:r>
              <a:rPr lang="ru-RU" sz="1000" dirty="0">
                <a:latin typeface="Times New Roman" panose="02020603050405020304" pitchFamily="18" charset="0"/>
                <a:cs typeface="Times New Roman" panose="02020603050405020304" pitchFamily="18" charset="0"/>
              </a:rPr>
              <a:t>2) большинством голосов от общего числа депутатов Палаты дача согласия Президенту Республики на назначение Премьер-Министра Республики;</a:t>
            </a:r>
          </a:p>
          <a:p>
            <a:pPr fontAlgn="base"/>
            <a:r>
              <a:rPr lang="ru-RU" sz="1000" dirty="0">
                <a:latin typeface="Times New Roman" panose="02020603050405020304" pitchFamily="18" charset="0"/>
                <a:cs typeface="Times New Roman" panose="02020603050405020304" pitchFamily="18" charset="0"/>
              </a:rPr>
              <a:t>3) объявление очередных выборов Президента </a:t>
            </a:r>
            <a:r>
              <a:rPr lang="ru-RU" sz="1000" dirty="0" smtClean="0">
                <a:latin typeface="Times New Roman" panose="02020603050405020304" pitchFamily="18" charset="0"/>
                <a:cs typeface="Times New Roman" panose="02020603050405020304" pitchFamily="18" charset="0"/>
              </a:rPr>
              <a:t>Республики;</a:t>
            </a:r>
            <a:r>
              <a:rPr lang=""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95796" y="3567272"/>
            <a:ext cx="5996937" cy="2092881"/>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58, пункт 3</a:t>
            </a:r>
          </a:p>
          <a:p>
            <a:pPr algn="just" fontAlgn="base"/>
            <a:r>
              <a:rPr lang="ru-RU" sz="1000" dirty="0">
                <a:latin typeface="Times New Roman" panose="02020603050405020304" pitchFamily="18" charset="0"/>
                <a:cs typeface="Times New Roman" panose="02020603050405020304" pitchFamily="18" charset="0"/>
              </a:rPr>
              <a:t>3. Председатели Палат Парламента:</a:t>
            </a:r>
          </a:p>
          <a:p>
            <a:pPr algn="just" fontAlgn="base"/>
            <a:r>
              <a:rPr lang="ru-RU" sz="1000" dirty="0">
                <a:latin typeface="Times New Roman" panose="02020603050405020304" pitchFamily="18" charset="0"/>
                <a:cs typeface="Times New Roman" panose="02020603050405020304" pitchFamily="18" charset="0"/>
              </a:rPr>
              <a:t>1) созывают заседания Палат и председательствуют на них;</a:t>
            </a:r>
          </a:p>
          <a:p>
            <a:pPr algn="just" fontAlgn="base"/>
            <a:r>
              <a:rPr lang="ru-RU" sz="1000" dirty="0">
                <a:latin typeface="Times New Roman" panose="02020603050405020304" pitchFamily="18" charset="0"/>
                <a:cs typeface="Times New Roman" panose="02020603050405020304" pitchFamily="18" charset="0"/>
              </a:rPr>
              <a:t>2) осуществляют общее руководство подготовкой вопросов, вносимых на рассмотрение Палат;</a:t>
            </a:r>
          </a:p>
          <a:p>
            <a:pPr algn="just" fontAlgn="base"/>
            <a:r>
              <a:rPr lang="ru-RU" sz="1000" dirty="0">
                <a:latin typeface="Times New Roman" panose="02020603050405020304" pitchFamily="18" charset="0"/>
                <a:cs typeface="Times New Roman" panose="02020603050405020304" pitchFamily="18" charset="0"/>
              </a:rPr>
              <a:t>3) представляют Палатам кандидатуры к избранию на должности заместителей председателей Палат;</a:t>
            </a:r>
          </a:p>
          <a:p>
            <a:pPr algn="just" fontAlgn="base"/>
            <a:r>
              <a:rPr lang="ru-RU" sz="1000" dirty="0">
                <a:latin typeface="Times New Roman" panose="02020603050405020304" pitchFamily="18" charset="0"/>
                <a:cs typeface="Times New Roman" panose="02020603050405020304" pitchFamily="18" charset="0"/>
              </a:rPr>
              <a:t>4) обеспечивают соблюдение регламента в деятельности Палат;</a:t>
            </a:r>
          </a:p>
          <a:p>
            <a:pPr algn="just" fontAlgn="base"/>
            <a:r>
              <a:rPr lang="ru-RU" sz="1000" dirty="0">
                <a:latin typeface="Times New Roman" panose="02020603050405020304" pitchFamily="18" charset="0"/>
                <a:cs typeface="Times New Roman" panose="02020603050405020304" pitchFamily="18" charset="0"/>
              </a:rPr>
              <a:t>5) руководят деятельностью координационных органов Палат;</a:t>
            </a:r>
          </a:p>
          <a:p>
            <a:pPr algn="just" fontAlgn="base"/>
            <a:r>
              <a:rPr lang="ru-RU" sz="1000" dirty="0">
                <a:latin typeface="Times New Roman" panose="02020603050405020304" pitchFamily="18" charset="0"/>
                <a:cs typeface="Times New Roman" panose="02020603050405020304" pitchFamily="18" charset="0"/>
              </a:rPr>
              <a:t>6) подписывают акты, издаваемые Палатами;</a:t>
            </a:r>
          </a:p>
          <a:p>
            <a:pPr algn="just" fontAlgn="base"/>
            <a:r>
              <a:rPr lang="ru-RU" sz="1000" i="1" dirty="0">
                <a:latin typeface="Times New Roman" panose="02020603050405020304" pitchFamily="18" charset="0"/>
                <a:cs typeface="Times New Roman" panose="02020603050405020304" pitchFamily="18" charset="0"/>
              </a:rPr>
              <a:t>Подпункт 7 изложен в редакции </a:t>
            </a:r>
            <a:r>
              <a:rPr lang="ru-RU" sz="1000" i="1" u="sng" dirty="0">
                <a:latin typeface="Times New Roman" panose="02020603050405020304" pitchFamily="18" charset="0"/>
                <a:cs typeface="Times New Roman" panose="02020603050405020304" pitchFamily="18" charset="0"/>
                <a:hlinkClick r:id="rId2" tooltip="Закон Республики Казахстан от 21 мая 2007 года № 254-III «О внесении изменений и дополнений в Конституцию Республики Казахстан»"/>
              </a:rPr>
              <a:t>Закона</a:t>
            </a:r>
            <a:r>
              <a:rPr lang="ru-RU" sz="1000" i="1" dirty="0">
                <a:latin typeface="Times New Roman" panose="02020603050405020304" pitchFamily="18" charset="0"/>
                <a:cs typeface="Times New Roman" panose="02020603050405020304" pitchFamily="18" charset="0"/>
              </a:rPr>
              <a:t> РК от 21.05.07 г. № 254-III (</a:t>
            </a:r>
            <a:r>
              <a:rPr lang="ru-RU" sz="1000" i="1" u="sng" dirty="0">
                <a:latin typeface="Times New Roman" panose="02020603050405020304" pitchFamily="18" charset="0"/>
                <a:cs typeface="Times New Roman" panose="02020603050405020304" pitchFamily="18" charset="0"/>
                <a:hlinkClick r:id="rId3"/>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7) представляют Палатам кандидатуры для назначения на должности членов Конституционного Совета, Центральной избирательной комиссии, Счетного комитета по контролю за исполнением республиканского бюджета;</a:t>
            </a:r>
          </a:p>
          <a:p>
            <a:pPr algn="just" fontAlgn="base"/>
            <a:r>
              <a:rPr lang="ru-RU" sz="1000" dirty="0">
                <a:latin typeface="Times New Roman" panose="02020603050405020304" pitchFamily="18" charset="0"/>
                <a:cs typeface="Times New Roman" panose="02020603050405020304" pitchFamily="18" charset="0"/>
              </a:rPr>
              <a:t>8) выполняют другие обязанности, возлагаемые на них </a:t>
            </a:r>
            <a:r>
              <a:rPr lang="ru-RU" sz="1000" u="sng" dirty="0">
                <a:latin typeface="Times New Roman" panose="02020603050405020304" pitchFamily="18" charset="0"/>
                <a:cs typeface="Times New Roman" panose="02020603050405020304" pitchFamily="18" charset="0"/>
                <a:hlinkClick r:id="rId4" tooltip="Регламент Парламента Республики Казахстан (принят на совместном заседании Палат Парламента Республики Казахстан 20 мая 1996 года) (с изменениями и дополнениями от 22.06.2012 г.)"/>
              </a:rPr>
              <a:t>Регламентом Парламента</a:t>
            </a:r>
            <a:r>
              <a:rPr lang="ru-RU" sz="1000" dirty="0">
                <a:latin typeface="Times New Roman" panose="02020603050405020304" pitchFamily="18" charset="0"/>
                <a:cs typeface="Times New Roman" panose="02020603050405020304" pitchFamily="18" charset="0"/>
              </a:rPr>
              <a:t>.</a:t>
            </a:r>
          </a:p>
        </p:txBody>
      </p:sp>
      <p:sp>
        <p:nvSpPr>
          <p:cNvPr id="11" name="Прямоугольник 10"/>
          <p:cNvSpPr/>
          <p:nvPr/>
        </p:nvSpPr>
        <p:spPr>
          <a:xfrm>
            <a:off x="6263638" y="3627852"/>
            <a:ext cx="5826032" cy="577081"/>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Подпункт 7) пункта 3 статьи 58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«7) представляют Палатам кандидатуры для назначения на должности судей Конституционного Суда, членов Центральной избирательной комиссии, Высшей аудиторской палаты;».</a:t>
            </a:r>
          </a:p>
        </p:txBody>
      </p:sp>
      <p:sp>
        <p:nvSpPr>
          <p:cNvPr id="12" name="Прямоугольник 11"/>
          <p:cNvSpPr/>
          <p:nvPr/>
        </p:nvSpPr>
        <p:spPr>
          <a:xfrm>
            <a:off x="6210297" y="1347363"/>
            <a:ext cx="5826032" cy="738664"/>
          </a:xfrm>
          <a:prstGeom prst="rect">
            <a:avLst/>
          </a:prstGeom>
        </p:spPr>
        <p:txBody>
          <a:bodyPr wrap="square">
            <a:spAutoFit/>
          </a:bodyPr>
          <a:lstStyle/>
          <a:p>
            <a:r>
              <a:rPr lang="ru-RU" sz="1050" b="1" dirty="0" smtClean="0">
                <a:solidFill>
                  <a:schemeClr val="accent2"/>
                </a:solidFill>
                <a:latin typeface="Times New Roman" panose="02020603050405020304" pitchFamily="18" charset="0"/>
                <a:cs typeface="Times New Roman" panose="02020603050405020304" pitchFamily="18" charset="0"/>
              </a:rPr>
              <a:t>В </a:t>
            </a:r>
            <a:r>
              <a:rPr lang="ru-RU" sz="1050" b="1" dirty="0">
                <a:solidFill>
                  <a:schemeClr val="accent2"/>
                </a:solidFill>
                <a:latin typeface="Times New Roman" panose="02020603050405020304" pitchFamily="18" charset="0"/>
                <a:cs typeface="Times New Roman" panose="02020603050405020304" pitchFamily="18" charset="0"/>
              </a:rPr>
              <a:t>пункте 1 статьи 56:</a:t>
            </a:r>
          </a:p>
          <a:p>
            <a:r>
              <a:rPr lang="ru-RU" sz="1050" dirty="0">
                <a:solidFill>
                  <a:schemeClr val="accent2"/>
                </a:solidFill>
                <a:latin typeface="Times New Roman" panose="02020603050405020304" pitchFamily="18" charset="0"/>
                <a:cs typeface="Times New Roman" panose="02020603050405020304" pitchFamily="18" charset="0"/>
              </a:rPr>
              <a:t>1) в подпункте 1) слова «и рассмотрение этих проектов» исключить;</a:t>
            </a:r>
          </a:p>
          <a:p>
            <a:r>
              <a:rPr lang="ru-RU" sz="1050" dirty="0">
                <a:solidFill>
                  <a:schemeClr val="accent2"/>
                </a:solidFill>
                <a:latin typeface="Times New Roman" panose="02020603050405020304" pitchFamily="18" charset="0"/>
                <a:cs typeface="Times New Roman" panose="02020603050405020304" pitchFamily="18" charset="0"/>
              </a:rPr>
              <a:t>2) дополнить подпунктом 3-1) следующего содержания:</a:t>
            </a:r>
          </a:p>
          <a:p>
            <a:r>
              <a:rPr lang="ru-RU" sz="1050" dirty="0">
                <a:solidFill>
                  <a:schemeClr val="accent2"/>
                </a:solidFill>
                <a:latin typeface="Times New Roman" panose="02020603050405020304" pitchFamily="18" charset="0"/>
                <a:cs typeface="Times New Roman" panose="02020603050405020304" pitchFamily="18" charset="0"/>
              </a:rPr>
              <a:t>«3-1) заслушивание два раза в год отчета Председателя Высшей аудиторской палаты;».</a:t>
            </a:r>
          </a:p>
        </p:txBody>
      </p:sp>
      <p:sp>
        <p:nvSpPr>
          <p:cNvPr id="3" name="Прямоугольник 2"/>
          <p:cNvSpPr/>
          <p:nvPr/>
        </p:nvSpPr>
        <p:spPr>
          <a:xfrm>
            <a:off x="79466" y="2715751"/>
            <a:ext cx="5925095" cy="861774"/>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rPr>
              <a:t>Статья 57, подпункт1</a:t>
            </a:r>
          </a:p>
          <a:p>
            <a:pPr indent="254000" algn="just" fontAlgn="base">
              <a:spcAft>
                <a:spcPts val="0"/>
              </a:spcAft>
            </a:pPr>
            <a:r>
              <a:rPr lang="ru-RU" sz="1000" dirty="0" smtClean="0">
                <a:solidFill>
                  <a:srgbClr val="000000"/>
                </a:solidFill>
                <a:latin typeface="Times New Roman" panose="02020603050405020304" pitchFamily="18" charset="0"/>
              </a:rPr>
              <a:t>1</a:t>
            </a:r>
            <a:r>
              <a:rPr lang="ru-RU" sz="1000" dirty="0">
                <a:solidFill>
                  <a:srgbClr val="000000"/>
                </a:solidFill>
                <a:latin typeface="Times New Roman" panose="02020603050405020304" pitchFamily="18" charset="0"/>
              </a:rPr>
              <a:t>) назначает на должности двух членов Конституционного Совета; назначает на пятилетний срок на должности двух членов Центральной избирательной комиссии, трех членов Счетного комитета по контролю за исполнением республиканского бюджета;</a:t>
            </a:r>
          </a:p>
          <a:p>
            <a:endParaRPr lang="ru-RU" sz="1000" dirty="0"/>
          </a:p>
        </p:txBody>
      </p:sp>
      <p:sp>
        <p:nvSpPr>
          <p:cNvPr id="13" name="Прямоугольник 12"/>
          <p:cNvSpPr/>
          <p:nvPr/>
        </p:nvSpPr>
        <p:spPr>
          <a:xfrm>
            <a:off x="6210297" y="2709782"/>
            <a:ext cx="5826032" cy="738664"/>
          </a:xfrm>
          <a:prstGeom prst="rect">
            <a:avLst/>
          </a:prstGeom>
        </p:spPr>
        <p:txBody>
          <a:bodyPr wrap="square">
            <a:spAutoFit/>
          </a:bodyPr>
          <a:lstStyle/>
          <a:p>
            <a:r>
              <a:rPr lang="ru-RU" sz="1050" b="1" dirty="0">
                <a:solidFill>
                  <a:schemeClr val="accent2"/>
                </a:solidFill>
                <a:latin typeface="Times New Roman" panose="02020603050405020304" pitchFamily="18" charset="0"/>
                <a:cs typeface="Times New Roman" panose="02020603050405020304" pitchFamily="18" charset="0"/>
              </a:rPr>
              <a:t>Подпункт 1) статьи 57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«1) назначает на должности трех судей Конституционного Суда; назначает на пятилетний срок на должности двух членов Центральной избирательной комиссии, трех членов Высшей аудиторской палаты;».</a:t>
            </a:r>
          </a:p>
        </p:txBody>
      </p:sp>
    </p:spTree>
    <p:extLst>
      <p:ext uri="{BB962C8B-B14F-4D97-AF65-F5344CB8AC3E}">
        <p14:creationId xmlns:p14="http://schemas.microsoft.com/office/powerpoint/2010/main" val="3258503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83087" y="156458"/>
            <a:ext cx="5826032" cy="6555641"/>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61:</a:t>
            </a:r>
          </a:p>
          <a:p>
            <a:pPr algn="just"/>
            <a:r>
              <a:rPr lang="ru-RU" sz="1050" b="1" dirty="0">
                <a:solidFill>
                  <a:schemeClr val="accent2"/>
                </a:solidFill>
                <a:latin typeface="Times New Roman" panose="02020603050405020304" pitchFamily="18" charset="0"/>
                <a:cs typeface="Times New Roman" panose="02020603050405020304" pitchFamily="18" charset="0"/>
              </a:rPr>
              <a:t>1) пункт 2 дополнить частью второй следующего содержания:</a:t>
            </a:r>
          </a:p>
          <a:p>
            <a:pPr algn="just"/>
            <a:r>
              <a:rPr lang="ru-RU" sz="1050" dirty="0">
                <a:solidFill>
                  <a:schemeClr val="accent2"/>
                </a:solidFill>
                <a:latin typeface="Times New Roman" panose="02020603050405020304" pitchFamily="18" charset="0"/>
                <a:cs typeface="Times New Roman" panose="02020603050405020304" pitchFamily="18" charset="0"/>
              </a:rPr>
              <a:t>«Законопроекты, внесенные в порядке законодательной инициативы Правительства Республики в целях оперативного реагирования на условия, создающие угрозу жизни и здоровью населения, конституционному строю, охране общественного порядка, экономической безопасности страны, подлежат рассмотрению Парламентом немедленно на совместном заседании его Палат.»;</a:t>
            </a:r>
          </a:p>
          <a:p>
            <a:pPr algn="just"/>
            <a:r>
              <a:rPr lang="ru-RU" sz="1050" b="1" dirty="0">
                <a:solidFill>
                  <a:schemeClr val="accent2"/>
                </a:solidFill>
                <a:latin typeface="Times New Roman" panose="02020603050405020304" pitchFamily="18" charset="0"/>
                <a:cs typeface="Times New Roman" panose="02020603050405020304" pitchFamily="18" charset="0"/>
              </a:rPr>
              <a:t>2) пункт 3 дополнить частью третьей следующего содержания:</a:t>
            </a:r>
          </a:p>
          <a:p>
            <a:pPr algn="just"/>
            <a:r>
              <a:rPr lang="ru-RU" sz="1050" dirty="0">
                <a:solidFill>
                  <a:schemeClr val="accent2"/>
                </a:solidFill>
                <a:latin typeface="Times New Roman" panose="02020603050405020304" pitchFamily="18" charset="0"/>
                <a:cs typeface="Times New Roman" panose="02020603050405020304" pitchFamily="18" charset="0"/>
              </a:rPr>
              <a:t>«В случае внесения в Парламент законопроектов, предусмотренных частью второй пункта 2 настоящей статьи, Правительство Республики вправе принимать под свою ответственность временные нормативные правовые акты, имеющие силу закона, по вопросам, указанным в части первой настоящего пункта, которые действуют до вступления в силу принятых Парламентом законов или до непринятия Парламентом законов.»;</a:t>
            </a:r>
          </a:p>
          <a:p>
            <a:pPr algn="just"/>
            <a:r>
              <a:rPr lang="ru-RU" sz="1050" b="1" dirty="0">
                <a:solidFill>
                  <a:schemeClr val="accent2"/>
                </a:solidFill>
                <a:latin typeface="Times New Roman" panose="02020603050405020304" pitchFamily="18" charset="0"/>
                <a:cs typeface="Times New Roman" panose="02020603050405020304" pitchFamily="18" charset="0"/>
              </a:rPr>
              <a:t>3) пункты 4 и 5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«4. Закон, принятый большинством голосов от общего числа депутатов Мажилиса, передается в Сенат, где рассматривается не более шестидесяти дней.</a:t>
            </a:r>
          </a:p>
          <a:p>
            <a:pPr algn="just"/>
            <a:r>
              <a:rPr lang="ru-RU" sz="1050" dirty="0">
                <a:solidFill>
                  <a:schemeClr val="accent2"/>
                </a:solidFill>
                <a:latin typeface="Times New Roman" panose="02020603050405020304" pitchFamily="18" charset="0"/>
                <a:cs typeface="Times New Roman" panose="02020603050405020304" pitchFamily="18" charset="0"/>
              </a:rPr>
              <a:t>Мажилис вправе в целом отклонить проект закона большинством голосов от общего числа депутатов. Отклоненный законопроект считается непринятым и возвращается инициатору.</a:t>
            </a:r>
          </a:p>
          <a:p>
            <a:pPr algn="just"/>
            <a:r>
              <a:rPr lang="ru-RU" sz="1050" dirty="0">
                <a:solidFill>
                  <a:schemeClr val="accent2"/>
                </a:solidFill>
                <a:latin typeface="Times New Roman" panose="02020603050405020304" pitchFamily="18" charset="0"/>
                <a:cs typeface="Times New Roman" panose="02020603050405020304" pitchFamily="18" charset="0"/>
              </a:rPr>
              <a:t>Закон, одобренный большинством голосов от общего числа депутатов Сената, в течение десяти дней представляется Президенту на подпись. Если Сенат не одобрит закон в целом или отдельные его статьи, то закон возвращается в Мажилис. При этом Сенат вправе предложить Мажилису новую редакцию отдельных статей закона.</a:t>
            </a:r>
          </a:p>
          <a:p>
            <a:pPr algn="just"/>
            <a:r>
              <a:rPr lang="ru-RU" sz="1050" dirty="0">
                <a:solidFill>
                  <a:schemeClr val="accent2"/>
                </a:solidFill>
                <a:latin typeface="Times New Roman" panose="02020603050405020304" pitchFamily="18" charset="0"/>
                <a:cs typeface="Times New Roman" panose="02020603050405020304" pitchFamily="18" charset="0"/>
              </a:rPr>
              <a:t>В случае, если Сенат в течение шестидесяти дней не принял соответствующего решения, закон представляется Президенту на подпись.</a:t>
            </a:r>
          </a:p>
          <a:p>
            <a:pPr algn="just"/>
            <a:r>
              <a:rPr lang="ru-RU" sz="1050" dirty="0">
                <a:solidFill>
                  <a:schemeClr val="accent2"/>
                </a:solidFill>
                <a:latin typeface="Times New Roman" panose="02020603050405020304" pitchFamily="18" charset="0"/>
                <a:cs typeface="Times New Roman" panose="02020603050405020304" pitchFamily="18" charset="0"/>
              </a:rPr>
              <a:t>5. Если Мажилис большинством голосов от общего числа депутатов согласится с предложенной Сенатом редакцией отдельных статей закона, закон считается принятым Мажилисом в новой редакции и одобренным Сенатом и в течение десяти дней представляется Президенту на подпись.</a:t>
            </a:r>
          </a:p>
          <a:p>
            <a:pPr algn="just"/>
            <a:r>
              <a:rPr lang="ru-RU" sz="1050" dirty="0">
                <a:solidFill>
                  <a:schemeClr val="accent2"/>
                </a:solidFill>
                <a:latin typeface="Times New Roman" panose="02020603050405020304" pitchFamily="18" charset="0"/>
                <a:cs typeface="Times New Roman" panose="02020603050405020304" pitchFamily="18" charset="0"/>
              </a:rPr>
              <a:t>Если Мажилис тем же большинством голосов возражает против предложенной Сенатом редакции отдельных статей закона, а также в случае, если Сенат не одобрил закон в целом, разногласия между Палатами разрешаются путем согласительных процедур.</a:t>
            </a:r>
          </a:p>
          <a:p>
            <a:pPr algn="just"/>
            <a:r>
              <a:rPr lang="ru-RU" sz="1050" dirty="0">
                <a:solidFill>
                  <a:schemeClr val="accent2"/>
                </a:solidFill>
                <a:latin typeface="Times New Roman" panose="02020603050405020304" pitchFamily="18" charset="0"/>
                <a:cs typeface="Times New Roman" panose="02020603050405020304" pitchFamily="18" charset="0"/>
              </a:rPr>
              <a:t>Выработанная согласительной комиссией редакция закона подлежит рассмотрению Мажилисом и Сенатом в порядке, установленном пунктом 4 настоящей статьи.</a:t>
            </a:r>
          </a:p>
          <a:p>
            <a:pPr algn="just"/>
            <a:r>
              <a:rPr lang="ru-RU" sz="1050" dirty="0">
                <a:solidFill>
                  <a:schemeClr val="accent2"/>
                </a:solidFill>
                <a:latin typeface="Times New Roman" panose="02020603050405020304" pitchFamily="18" charset="0"/>
                <a:cs typeface="Times New Roman" panose="02020603050405020304" pitchFamily="18" charset="0"/>
              </a:rPr>
              <a:t>В случаях, когда Мажилис большинством голосов от общего числа депутатов Палаты не принял закон в редакции, предложенной согласительной комиссией, Мажилис проводит повторное голосование по закону в ранее принятой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Если при повторном голосовании Мажилис большинством в две трети голосов от общего числа депутатов Палаты подтвердит ранее принятое решение, закон в течение десяти дней представляется Президенту на подпись.</a:t>
            </a:r>
          </a:p>
          <a:p>
            <a:pPr algn="just"/>
            <a:r>
              <a:rPr lang="ru-RU" sz="1050" dirty="0">
                <a:solidFill>
                  <a:schemeClr val="accent2"/>
                </a:solidFill>
                <a:latin typeface="Times New Roman" panose="02020603050405020304" pitchFamily="18" charset="0"/>
                <a:cs typeface="Times New Roman" panose="02020603050405020304" pitchFamily="18" charset="0"/>
              </a:rPr>
              <a:t>Если закон не наберет указанного большинства голосов депутатов Мажилиса, закон считается непринятым и возвращается инициатору.»;</a:t>
            </a:r>
          </a:p>
          <a:p>
            <a:pPr algn="just"/>
            <a:r>
              <a:rPr lang="ru-RU" sz="1050" dirty="0">
                <a:solidFill>
                  <a:schemeClr val="accent2"/>
                </a:solidFill>
                <a:latin typeface="Times New Roman" panose="02020603050405020304" pitchFamily="18" charset="0"/>
                <a:cs typeface="Times New Roman" panose="02020603050405020304" pitchFamily="18" charset="0"/>
              </a:rPr>
              <a:t>4) пункт 5-1 исключить.</a:t>
            </a:r>
          </a:p>
        </p:txBody>
      </p:sp>
      <p:sp>
        <p:nvSpPr>
          <p:cNvPr id="10" name="Прямоугольник 9"/>
          <p:cNvSpPr/>
          <p:nvPr/>
        </p:nvSpPr>
        <p:spPr>
          <a:xfrm>
            <a:off x="91437" y="156458"/>
            <a:ext cx="6001296" cy="6832640"/>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61, пункты 2, 3, 4, 5 </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950" dirty="0">
                <a:latin typeface="Times New Roman" panose="02020603050405020304" pitchFamily="18" charset="0"/>
                <a:cs typeface="Times New Roman" panose="02020603050405020304" pitchFamily="18" charset="0"/>
              </a:rPr>
              <a:t>2. Президент Республики имеет право определять </a:t>
            </a:r>
            <a:r>
              <a:rPr lang="ru-RU" sz="950" u="sng" dirty="0">
                <a:latin typeface="Times New Roman" panose="02020603050405020304" pitchFamily="18" charset="0"/>
                <a:cs typeface="Times New Roman" panose="02020603050405020304" pitchFamily="18" charset="0"/>
                <a:hlinkClick r:id="rId2" tooltip="Указ Президента Республики Казахстан от 29 апреля 2003 года № 1074 Об утверждении Правил определения приоритетности рассмотрения проектов законов (с изменениями по состоянию на 28.10.2019 г.)"/>
              </a:rPr>
              <a:t>приоритетность рассмотрения проектов законов</a:t>
            </a:r>
            <a:r>
              <a:rPr lang="ru-RU" sz="950" dirty="0">
                <a:latin typeface="Times New Roman" panose="02020603050405020304" pitchFamily="18" charset="0"/>
                <a:cs typeface="Times New Roman" panose="02020603050405020304" pitchFamily="18" charset="0"/>
              </a:rPr>
              <a:t>, означающее, что соответствующие законопроекты должны быть приняты в первоочередном порядке в течение двух месяцев.</a:t>
            </a:r>
          </a:p>
          <a:p>
            <a:pPr algn="just" fontAlgn="base"/>
            <a:r>
              <a:rPr lang="ru-RU" sz="950" i="1" dirty="0">
                <a:latin typeface="Times New Roman" panose="02020603050405020304" pitchFamily="18" charset="0"/>
                <a:cs typeface="Times New Roman" panose="02020603050405020304" pitchFamily="18" charset="0"/>
              </a:rPr>
              <a:t>См. разъяснение в </a:t>
            </a:r>
            <a:r>
              <a:rPr lang="ru-RU" sz="950" i="1" u="sng" dirty="0">
                <a:latin typeface="Times New Roman" panose="02020603050405020304" pitchFamily="18" charset="0"/>
                <a:cs typeface="Times New Roman" panose="02020603050405020304" pitchFamily="18" charset="0"/>
                <a:hlinkClick r:id="rId3" tooltip="Постановление Конституционного Совета Республики Казахстан от 3 июля 2000 года № 15/2 «Об официальном толковании подпункта 2) статьи 44, пункта 2 статьи 45, пункта 2 статьи 61, пункта 2 статьи 62, подпункта 2) пункта 1 статьи 72 Конституции Республики Казахстан» (с изменениями от 17.04.2017 г.)"/>
              </a:rPr>
              <a:t>постановлении</a:t>
            </a:r>
            <a:r>
              <a:rPr lang="ru-RU" sz="950" i="1" dirty="0">
                <a:latin typeface="Times New Roman" panose="02020603050405020304" pitchFamily="18" charset="0"/>
                <a:cs typeface="Times New Roman" panose="02020603050405020304" pitchFamily="18" charset="0"/>
              </a:rPr>
              <a:t> Конституционного Совета РК от 3 июля 2000 года № 15/2</a:t>
            </a:r>
            <a:endParaRPr lang="ru-RU" sz="950" dirty="0">
              <a:latin typeface="Times New Roman" panose="02020603050405020304" pitchFamily="18" charset="0"/>
              <a:cs typeface="Times New Roman" panose="02020603050405020304" pitchFamily="18" charset="0"/>
            </a:endParaRPr>
          </a:p>
          <a:p>
            <a:pPr algn="just" fontAlgn="base"/>
            <a:r>
              <a:rPr lang="ru-RU" sz="950" dirty="0">
                <a:latin typeface="Times New Roman" panose="02020603050405020304" pitchFamily="18" charset="0"/>
                <a:cs typeface="Times New Roman" panose="02020603050405020304" pitchFamily="18" charset="0"/>
              </a:rPr>
              <a:t>3. Парламент вправе издавать законы, которые регулируют важнейшие общественные отношения, устанавливают </a:t>
            </a:r>
            <a:r>
              <a:rPr lang="ru-RU" sz="950" u="sng" dirty="0">
                <a:latin typeface="Times New Roman" panose="02020603050405020304" pitchFamily="18" charset="0"/>
                <a:cs typeface="Times New Roman" panose="02020603050405020304" pitchFamily="18" charset="0"/>
                <a:hlinkClick r:id="rId4"/>
              </a:rPr>
              <a:t>основополагающие принципы и нормы</a:t>
            </a:r>
            <a:r>
              <a:rPr lang="ru-RU" sz="950" dirty="0">
                <a:latin typeface="Times New Roman" panose="02020603050405020304" pitchFamily="18" charset="0"/>
                <a:cs typeface="Times New Roman" panose="02020603050405020304" pitchFamily="18" charset="0"/>
              </a:rPr>
              <a:t>, касающиеся:</a:t>
            </a:r>
          </a:p>
          <a:p>
            <a:pPr algn="just" fontAlgn="base"/>
            <a:r>
              <a:rPr lang="ru-RU" sz="950" dirty="0">
                <a:latin typeface="Times New Roman" panose="02020603050405020304" pitchFamily="18" charset="0"/>
                <a:cs typeface="Times New Roman" panose="02020603050405020304" pitchFamily="18" charset="0"/>
              </a:rPr>
              <a:t>1) </a:t>
            </a:r>
            <a:r>
              <a:rPr lang="ru-RU" sz="950" dirty="0" err="1">
                <a:latin typeface="Times New Roman" panose="02020603050405020304" pitchFamily="18" charset="0"/>
                <a:cs typeface="Times New Roman" panose="02020603050405020304" pitchFamily="18" charset="0"/>
              </a:rPr>
              <a:t>правосубъектности</a:t>
            </a:r>
            <a:r>
              <a:rPr lang="ru-RU" sz="950" dirty="0">
                <a:latin typeface="Times New Roman" panose="02020603050405020304" pitchFamily="18" charset="0"/>
                <a:cs typeface="Times New Roman" panose="02020603050405020304" pitchFamily="18" charset="0"/>
              </a:rPr>
              <a:t> физических и юридических лиц, гражданских прав и свобод, обязательств и ответственности физических и юридических лиц;</a:t>
            </a:r>
          </a:p>
          <a:p>
            <a:pPr algn="just" fontAlgn="base"/>
            <a:r>
              <a:rPr lang="ru-RU" sz="950" i="1" dirty="0">
                <a:latin typeface="Times New Roman" panose="02020603050405020304" pitchFamily="18" charset="0"/>
                <a:cs typeface="Times New Roman" panose="02020603050405020304" pitchFamily="18" charset="0"/>
              </a:rPr>
              <a:t>См. разъяснения в </a:t>
            </a:r>
            <a:r>
              <a:rPr lang="ru-RU" sz="950" i="1" u="sng" dirty="0">
                <a:latin typeface="Times New Roman" panose="02020603050405020304" pitchFamily="18" charset="0"/>
                <a:cs typeface="Times New Roman" panose="02020603050405020304" pitchFamily="18" charset="0"/>
                <a:hlinkClick r:id="rId5" tooltip="Постановление Конституционного Совета Республики Казахстан от 13 июля 2006 года № 4 «О проверке Закона Республики Казахстан «О внесении изменений и дополнений в Уголовно-процессуальный и Гражданский процессуальный кодексы Республики Казахстан по вопросу обеспечения деятельности Уполномоченного по правам человека» на соответствие Конституции Республики Казахстан»"/>
              </a:rPr>
              <a:t>постановлении</a:t>
            </a:r>
            <a:r>
              <a:rPr lang="ru-RU" sz="950" i="1" dirty="0">
                <a:latin typeface="Times New Roman" panose="02020603050405020304" pitchFamily="18" charset="0"/>
                <a:cs typeface="Times New Roman" panose="02020603050405020304" pitchFamily="18" charset="0"/>
              </a:rPr>
              <a:t> Конституционного Совета РК от 13 июля 2006 года № 4</a:t>
            </a:r>
            <a:endParaRPr lang="ru-RU" sz="950" dirty="0">
              <a:latin typeface="Times New Roman" panose="02020603050405020304" pitchFamily="18" charset="0"/>
              <a:cs typeface="Times New Roman" panose="02020603050405020304" pitchFamily="18" charset="0"/>
            </a:endParaRPr>
          </a:p>
          <a:p>
            <a:pPr algn="just" fontAlgn="base"/>
            <a:r>
              <a:rPr lang="ru-RU" sz="950" dirty="0">
                <a:latin typeface="Times New Roman" panose="02020603050405020304" pitchFamily="18" charset="0"/>
                <a:cs typeface="Times New Roman" panose="02020603050405020304" pitchFamily="18" charset="0"/>
              </a:rPr>
              <a:t>2) режима собственности и иных вещных прав;</a:t>
            </a:r>
          </a:p>
          <a:p>
            <a:pPr algn="just" fontAlgn="base"/>
            <a:r>
              <a:rPr lang="ru-RU" sz="950" dirty="0">
                <a:latin typeface="Times New Roman" panose="02020603050405020304" pitchFamily="18" charset="0"/>
                <a:cs typeface="Times New Roman" panose="02020603050405020304" pitchFamily="18" charset="0"/>
              </a:rPr>
              <a:t>3) основ организации и деятельности государственных органов и органов местного самоуправления, государственной и воинской службы;</a:t>
            </a:r>
          </a:p>
          <a:p>
            <a:pPr algn="just" fontAlgn="base"/>
            <a:r>
              <a:rPr lang="ru-RU" sz="950" i="1" dirty="0">
                <a:latin typeface="Times New Roman" panose="02020603050405020304" pitchFamily="18" charset="0"/>
                <a:cs typeface="Times New Roman" panose="02020603050405020304" pitchFamily="18" charset="0"/>
              </a:rPr>
              <a:t>См. разъяснения в </a:t>
            </a:r>
            <a:r>
              <a:rPr lang="ru-RU" sz="950" i="1" u="sng" dirty="0">
                <a:latin typeface="Times New Roman" panose="02020603050405020304" pitchFamily="18" charset="0"/>
                <a:cs typeface="Times New Roman" panose="02020603050405020304" pitchFamily="18" charset="0"/>
                <a:hlinkClick r:id="rId6" tooltip="Дополнительное постановление Конституционного Совета Республики Казахстан от 16 мая 2013 года № 2 «Об истолковании Нормативного постановления Конституционного Совета Республики Казахстан от 15 октября 2008 года № 8 «Об официальном толковании статьи 54, подпунктов 1) и 3) пункта 3 статьи 61, а также ряда других норм Конституции Республики Казахстан по вопросам организации государственного управления» (с изменениями от 17.04.2017 г.)"/>
              </a:rPr>
              <a:t>дополнительном постановлении</a:t>
            </a:r>
            <a:r>
              <a:rPr lang="ru-RU" sz="950" i="1" dirty="0">
                <a:latin typeface="Times New Roman" panose="02020603050405020304" pitchFamily="18" charset="0"/>
                <a:cs typeface="Times New Roman" panose="02020603050405020304" pitchFamily="18" charset="0"/>
              </a:rPr>
              <a:t> Конституционного Совета Республики Казахстан от 16 мая 2013 года № 2, </a:t>
            </a:r>
            <a:r>
              <a:rPr lang="ru-RU" sz="950" i="1" u="sng" dirty="0">
                <a:latin typeface="Times New Roman" panose="02020603050405020304" pitchFamily="18" charset="0"/>
                <a:cs typeface="Times New Roman" panose="02020603050405020304" pitchFamily="18" charset="0"/>
                <a:hlinkClick r:id="rId4"/>
              </a:rPr>
              <a:t>постановлении</a:t>
            </a:r>
            <a:r>
              <a:rPr lang="ru-RU" sz="950" i="1" dirty="0">
                <a:latin typeface="Times New Roman" panose="02020603050405020304" pitchFamily="18" charset="0"/>
                <a:cs typeface="Times New Roman" panose="02020603050405020304" pitchFamily="18" charset="0"/>
              </a:rPr>
              <a:t> Конституционного Совета Республики Казахстан от 15 октября 2008 года № 8, </a:t>
            </a:r>
            <a:r>
              <a:rPr lang="ru-RU" sz="950" i="1" u="sng" dirty="0">
                <a:latin typeface="Times New Roman" panose="02020603050405020304" pitchFamily="18" charset="0"/>
                <a:cs typeface="Times New Roman" panose="02020603050405020304" pitchFamily="18" charset="0"/>
                <a:hlinkClick r:id="rId7"/>
              </a:rPr>
              <a:t>постановлении</a:t>
            </a:r>
            <a:r>
              <a:rPr lang="ru-RU" sz="950" i="1" dirty="0">
                <a:latin typeface="Times New Roman" panose="02020603050405020304" pitchFamily="18" charset="0"/>
                <a:cs typeface="Times New Roman" panose="02020603050405020304" pitchFamily="18" charset="0"/>
              </a:rPr>
              <a:t> Конституционного Совета РК от 3 ноября 1999 года № 19/2</a:t>
            </a:r>
            <a:endParaRPr lang="ru-RU" sz="950" dirty="0">
              <a:latin typeface="Times New Roman" panose="02020603050405020304" pitchFamily="18" charset="0"/>
              <a:cs typeface="Times New Roman" panose="02020603050405020304" pitchFamily="18" charset="0"/>
            </a:endParaRPr>
          </a:p>
          <a:p>
            <a:pPr algn="just" fontAlgn="base"/>
            <a:r>
              <a:rPr lang="ru-RU" sz="950" dirty="0">
                <a:latin typeface="Times New Roman" panose="02020603050405020304" pitchFamily="18" charset="0"/>
                <a:cs typeface="Times New Roman" panose="02020603050405020304" pitchFamily="18" charset="0"/>
              </a:rPr>
              <a:t>4) налогообложения, установления сборов и других обязательных платежей;</a:t>
            </a:r>
          </a:p>
          <a:p>
            <a:pPr algn="just" fontAlgn="base"/>
            <a:r>
              <a:rPr lang="ru-RU" sz="950" dirty="0">
                <a:latin typeface="Times New Roman" panose="02020603050405020304" pitchFamily="18" charset="0"/>
                <a:cs typeface="Times New Roman" panose="02020603050405020304" pitchFamily="18" charset="0"/>
              </a:rPr>
              <a:t>5) республиканского бюджета;</a:t>
            </a:r>
          </a:p>
          <a:p>
            <a:pPr algn="just" fontAlgn="base"/>
            <a:r>
              <a:rPr lang="ru-RU" sz="950" dirty="0">
                <a:latin typeface="Times New Roman" panose="02020603050405020304" pitchFamily="18" charset="0"/>
                <a:cs typeface="Times New Roman" panose="02020603050405020304" pitchFamily="18" charset="0"/>
              </a:rPr>
              <a:t>6) вопросов судоустройства и судопроизводства;</a:t>
            </a:r>
          </a:p>
          <a:p>
            <a:pPr algn="just" fontAlgn="base"/>
            <a:r>
              <a:rPr lang="ru-RU" sz="950" i="1" dirty="0">
                <a:latin typeface="Times New Roman" panose="02020603050405020304" pitchFamily="18" charset="0"/>
                <a:cs typeface="Times New Roman" panose="02020603050405020304" pitchFamily="18" charset="0"/>
              </a:rPr>
              <a:t>См. разъяснения в </a:t>
            </a:r>
            <a:r>
              <a:rPr lang="ru-RU" sz="950" i="1" u="sng" dirty="0">
                <a:latin typeface="Times New Roman" panose="02020603050405020304" pitchFamily="18" charset="0"/>
                <a:cs typeface="Times New Roman" panose="02020603050405020304" pitchFamily="18" charset="0"/>
                <a:hlinkClick r:id="rId5" tooltip="Постановление Конституционного Совета Республики Казахстан от 13 июля 2006 года № 4 «О проверке Закона Республики Казахстан «О внесении изменений и дополнений в Уголовно-процессуальный и Гражданский процессуальный кодексы Республики Казахстан по вопросу обеспечения деятельности Уполномоченного по правам человека» на соответствие Конституции Республики Казахстан»"/>
              </a:rPr>
              <a:t>постановлении</a:t>
            </a:r>
            <a:r>
              <a:rPr lang="ru-RU" sz="950" i="1" dirty="0">
                <a:latin typeface="Times New Roman" panose="02020603050405020304" pitchFamily="18" charset="0"/>
                <a:cs typeface="Times New Roman" panose="02020603050405020304" pitchFamily="18" charset="0"/>
              </a:rPr>
              <a:t> Конституционного Совета РК от 13 июля 2006 года № 4</a:t>
            </a:r>
            <a:endParaRPr lang="ru-RU" sz="950" dirty="0">
              <a:latin typeface="Times New Roman" panose="02020603050405020304" pitchFamily="18" charset="0"/>
              <a:cs typeface="Times New Roman" panose="02020603050405020304" pitchFamily="18" charset="0"/>
            </a:endParaRPr>
          </a:p>
          <a:p>
            <a:pPr algn="just" fontAlgn="base"/>
            <a:r>
              <a:rPr lang="ru-RU" sz="950" dirty="0">
                <a:latin typeface="Times New Roman" panose="02020603050405020304" pitchFamily="18" charset="0"/>
                <a:cs typeface="Times New Roman" panose="02020603050405020304" pitchFamily="18" charset="0"/>
              </a:rPr>
              <a:t>7) образования, здравоохранения и социального обеспечения;</a:t>
            </a:r>
          </a:p>
          <a:p>
            <a:pPr algn="just" fontAlgn="base"/>
            <a:r>
              <a:rPr lang="ru-RU" sz="950" dirty="0">
                <a:latin typeface="Times New Roman" panose="02020603050405020304" pitchFamily="18" charset="0"/>
                <a:cs typeface="Times New Roman" panose="02020603050405020304" pitchFamily="18" charset="0"/>
              </a:rPr>
              <a:t>8) приватизации предприятий и их имущества;</a:t>
            </a:r>
          </a:p>
          <a:p>
            <a:pPr algn="just" fontAlgn="base"/>
            <a:r>
              <a:rPr lang="ru-RU" sz="950" dirty="0">
                <a:latin typeface="Times New Roman" panose="02020603050405020304" pitchFamily="18" charset="0"/>
                <a:cs typeface="Times New Roman" panose="02020603050405020304" pitchFamily="18" charset="0"/>
              </a:rPr>
              <a:t>9) охраны окружающей среды;</a:t>
            </a:r>
          </a:p>
          <a:p>
            <a:pPr algn="just" fontAlgn="base"/>
            <a:r>
              <a:rPr lang="ru-RU" sz="950" dirty="0">
                <a:latin typeface="Times New Roman" panose="02020603050405020304" pitchFamily="18" charset="0"/>
                <a:cs typeface="Times New Roman" panose="02020603050405020304" pitchFamily="18" charset="0"/>
              </a:rPr>
              <a:t>10) административно-территориального устройства Республики;</a:t>
            </a:r>
          </a:p>
          <a:p>
            <a:pPr algn="just" fontAlgn="base"/>
            <a:r>
              <a:rPr lang="ru-RU" sz="950" dirty="0">
                <a:latin typeface="Times New Roman" panose="02020603050405020304" pitchFamily="18" charset="0"/>
                <a:cs typeface="Times New Roman" panose="02020603050405020304" pitchFamily="18" charset="0"/>
              </a:rPr>
              <a:t>11) обеспечения обороны и безопасности государства.</a:t>
            </a:r>
          </a:p>
          <a:p>
            <a:pPr algn="just" fontAlgn="base"/>
            <a:r>
              <a:rPr lang="ru-RU" sz="950" dirty="0">
                <a:latin typeface="Times New Roman" panose="02020603050405020304" pitchFamily="18" charset="0"/>
                <a:cs typeface="Times New Roman" panose="02020603050405020304" pitchFamily="18" charset="0"/>
              </a:rPr>
              <a:t>Все иные отношения регулируются </a:t>
            </a:r>
            <a:r>
              <a:rPr lang="ru-RU" sz="950" u="sng" dirty="0">
                <a:latin typeface="Times New Roman" panose="02020603050405020304" pitchFamily="18" charset="0"/>
                <a:cs typeface="Times New Roman" panose="02020603050405020304" pitchFamily="18" charset="0"/>
                <a:hlinkClick r:id="rId8"/>
              </a:rPr>
              <a:t>подзаконными актами</a:t>
            </a:r>
            <a:r>
              <a:rPr lang="ru-RU" sz="950" dirty="0">
                <a:latin typeface="Times New Roman" panose="02020603050405020304" pitchFamily="18" charset="0"/>
                <a:cs typeface="Times New Roman" panose="02020603050405020304" pitchFamily="18" charset="0"/>
              </a:rPr>
              <a:t>.</a:t>
            </a:r>
          </a:p>
          <a:p>
            <a:pPr algn="just" fontAlgn="base"/>
            <a:r>
              <a:rPr lang="ru-RU" sz="950" dirty="0">
                <a:latin typeface="Times New Roman" panose="02020603050405020304" pitchFamily="18" charset="0"/>
                <a:cs typeface="Times New Roman" panose="02020603050405020304" pitchFamily="18" charset="0"/>
              </a:rPr>
              <a:t>4. Законопроект, рассмотренный и одобренный большинством голосов от общего числа депутатов Мажилиса, передается в Сенат, где рассматривается не более шестидесяти дней. Принятый большинством голосов от общего числа депутатов Сената проект становится законом и в течение десяти дней представляется Президенту на подпись. Отклоненный в целом большинством голосов от общего числа депутатов Сената проект возвращается в Мажилис. Если Мажилис большинством в две трети голосов от общего числа депутатов вновь одобрит проект, он передается в Сенат для повторного обсуждения и голосования. Повторно отклоненный проект закона не может быть вновь внесен в течение той же сессии.</a:t>
            </a:r>
          </a:p>
          <a:p>
            <a:pPr algn="just" fontAlgn="base"/>
            <a:r>
              <a:rPr lang="ru-RU" sz="950" dirty="0">
                <a:latin typeface="Times New Roman" panose="02020603050405020304" pitchFamily="18" charset="0"/>
                <a:cs typeface="Times New Roman" panose="02020603050405020304" pitchFamily="18" charset="0"/>
              </a:rPr>
              <a:t>5. Внесенные большинством голосов от общего числа депутатов Сената изменения и дополнения в законопроект направляются в Мажилис. Если Мажилис большинством голосов от общего числа депутатов согласится с предложенными изменениями и дополнениями, закон считается принятым. Если Мажилис тем же большинством голосов возражает против внесенных Сенатом изменений и дополнений, разногласия между Палатами разрешаются путем согласительных процедур</a:t>
            </a:r>
            <a:r>
              <a:rPr lang="ru-RU" sz="950" dirty="0" smtClean="0">
                <a:latin typeface="Times New Roman" panose="02020603050405020304" pitchFamily="18" charset="0"/>
                <a:cs typeface="Times New Roman" panose="02020603050405020304" pitchFamily="18" charset="0"/>
              </a:rPr>
              <a:t>.</a:t>
            </a:r>
            <a:endParaRPr lang="" sz="950" dirty="0" smtClean="0">
              <a:latin typeface="Times New Roman" panose="02020603050405020304" pitchFamily="18" charset="0"/>
              <a:cs typeface="Times New Roman" panose="02020603050405020304" pitchFamily="18" charset="0"/>
            </a:endParaRPr>
          </a:p>
          <a:p>
            <a:pPr fontAlgn="base"/>
            <a:r>
              <a:rPr lang="ru-RU" sz="950" dirty="0">
                <a:latin typeface="Times New Roman" panose="02020603050405020304" pitchFamily="18" charset="0"/>
                <a:cs typeface="Times New Roman" panose="02020603050405020304" pitchFamily="18" charset="0"/>
              </a:rPr>
              <a:t>5-1. Проект конституционного закона, рассмотренный и одобренный не менее чем двумя третями голосов от общего числа депутатов Мажилиса, передается в Сенат, где рассматривается не более шестидесяти дней. Принятый не менее чем двумя третями голосов от общего числа депутатов Сената проект становится конституционным законом и в течение десяти дней представляется Президенту Республики на подпись. Отклонение в целом проекта конституционного закона осуществляется Мажилисом или Сенатом большинством голосов от общего числа депутатов Палаты.</a:t>
            </a:r>
          </a:p>
          <a:p>
            <a:pPr algn="just" fontAlgn="base"/>
            <a:endParaRPr lang="ru-RU"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739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83087" y="156458"/>
            <a:ext cx="5826032" cy="1546577"/>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62:</a:t>
            </a:r>
          </a:p>
          <a:p>
            <a:pPr algn="just"/>
            <a:r>
              <a:rPr lang="ru-RU" sz="1050" b="1" dirty="0">
                <a:solidFill>
                  <a:schemeClr val="accent2"/>
                </a:solidFill>
                <a:latin typeface="Times New Roman" panose="02020603050405020304" pitchFamily="18" charset="0"/>
                <a:cs typeface="Times New Roman" panose="02020603050405020304" pitchFamily="18" charset="0"/>
              </a:rPr>
              <a:t>1) пункт 5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«5. Законы принимаются Мажилисом, одобряются Сенатом большинством голосов от общего числа депутатов Палат, если иное не предусмотрено Конституцией.</a:t>
            </a:r>
          </a:p>
          <a:p>
            <a:pPr algn="just"/>
            <a:r>
              <a:rPr lang="ru-RU" sz="1050" dirty="0">
                <a:solidFill>
                  <a:schemeClr val="accent2"/>
                </a:solidFill>
                <a:latin typeface="Times New Roman" panose="02020603050405020304" pitchFamily="18" charset="0"/>
                <a:cs typeface="Times New Roman" panose="02020603050405020304" pitchFamily="18" charset="0"/>
              </a:rPr>
              <a:t>Постановления Парламента и его Палат принимаются большинством голосов от общего числа депутатов Палат, если иное не предусмотрено Конституцией.»;</a:t>
            </a:r>
          </a:p>
          <a:p>
            <a:pPr algn="just"/>
            <a:r>
              <a:rPr lang="ru-RU" sz="1050" b="1" dirty="0">
                <a:solidFill>
                  <a:schemeClr val="accent2"/>
                </a:solidFill>
                <a:latin typeface="Times New Roman" panose="02020603050405020304" pitchFamily="18" charset="0"/>
                <a:cs typeface="Times New Roman" panose="02020603050405020304" pitchFamily="18" charset="0"/>
              </a:rPr>
              <a:t>2) пункт 6 после слова «Казахстан» дополнить словами «, по проектам конституционных законов».</a:t>
            </a:r>
          </a:p>
          <a:p>
            <a:pPr algn="just"/>
            <a:r>
              <a:rPr lang="ru-RU" sz="1050" dirty="0">
                <a:solidFill>
                  <a:schemeClr val="accent2"/>
                </a:solidFill>
                <a:latin typeface="Times New Roman" panose="02020603050405020304" pitchFamily="18" charset="0"/>
                <a:cs typeface="Times New Roman" panose="02020603050405020304" pitchFamily="18" charset="0"/>
              </a:rPr>
              <a:t>22. В заголовке раздела VI слово «Совет» заменить словом «Суд».</a:t>
            </a:r>
          </a:p>
        </p:txBody>
      </p:sp>
      <p:sp>
        <p:nvSpPr>
          <p:cNvPr id="10" name="Прямоугольник 9"/>
          <p:cNvSpPr/>
          <p:nvPr/>
        </p:nvSpPr>
        <p:spPr>
          <a:xfrm>
            <a:off x="91437" y="156458"/>
            <a:ext cx="5860872" cy="1015663"/>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62, пункты 5,6</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smtClean="0">
                <a:latin typeface="Times New Roman" panose="02020603050405020304" pitchFamily="18" charset="0"/>
                <a:cs typeface="Times New Roman" panose="02020603050405020304" pitchFamily="18" charset="0"/>
              </a:rPr>
              <a:t>5</a:t>
            </a:r>
            <a:r>
              <a:rPr lang="ru-RU" sz="1000" dirty="0">
                <a:latin typeface="Times New Roman" panose="02020603050405020304" pitchFamily="18" charset="0"/>
                <a:cs typeface="Times New Roman" panose="02020603050405020304" pitchFamily="18" charset="0"/>
              </a:rPr>
              <a:t>. Законодательные акты Парламента и его Палат принимаются большинством голосов от общего числа депутатов Палат, если иное не предусмотрено Конституцией.</a:t>
            </a:r>
          </a:p>
          <a:p>
            <a:pPr algn="just" fontAlgn="base"/>
            <a:r>
              <a:rPr lang="ru-RU" sz="1000" i="1" dirty="0">
                <a:latin typeface="Times New Roman" panose="02020603050405020304" pitchFamily="18" charset="0"/>
                <a:cs typeface="Times New Roman" panose="02020603050405020304" pitchFamily="18" charset="0"/>
              </a:rPr>
              <a:t>Пункт 6 изложен в редакции </a:t>
            </a:r>
            <a:r>
              <a:rPr lang="ru-RU" sz="1000" i="1" u="sng" dirty="0">
                <a:latin typeface="Times New Roman" panose="02020603050405020304" pitchFamily="18" charset="0"/>
                <a:cs typeface="Times New Roman" panose="02020603050405020304" pitchFamily="18" charset="0"/>
                <a:hlinkClick r:id="rId2"/>
              </a:rPr>
              <a:t>Закона</a:t>
            </a:r>
            <a:r>
              <a:rPr lang="ru-RU" sz="1000" i="1" dirty="0">
                <a:latin typeface="Times New Roman" panose="02020603050405020304" pitchFamily="18" charset="0"/>
                <a:cs typeface="Times New Roman" panose="02020603050405020304" pitchFamily="18" charset="0"/>
              </a:rPr>
              <a:t> РК от 21.05.07 г. № 254-III (</a:t>
            </a:r>
            <a:r>
              <a:rPr lang="ru-RU" sz="1000" i="1" u="sng" dirty="0">
                <a:latin typeface="Times New Roman" panose="02020603050405020304" pitchFamily="18" charset="0"/>
                <a:cs typeface="Times New Roman" panose="02020603050405020304" pitchFamily="18" charset="0"/>
                <a:hlinkClick r:id="rId3" tooltip="(СТАРАЯ РЕДАКЦИЯ) КОНСТИТУЦИЯ РЕСПУБЛИКИ КАЗАХСТАН OT 30.08.95"/>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6. Проведение не менее двух чтений по вопросам внесения изменений и дополнений в Конституцию Республики Казахстан обязательно.</a:t>
            </a:r>
          </a:p>
        </p:txBody>
      </p:sp>
      <p:sp>
        <p:nvSpPr>
          <p:cNvPr id="5" name="Прямоугольник 4"/>
          <p:cNvSpPr/>
          <p:nvPr/>
        </p:nvSpPr>
        <p:spPr>
          <a:xfrm>
            <a:off x="161649" y="1786452"/>
            <a:ext cx="5860872" cy="3323987"/>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71</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Конституционный Совет Республики Казахстан состоит из семи членов, полномочия которых длятся шесть лет. Пожизненными членами Конституционного Совета являются по праву экс-Президенты Республики.</a:t>
            </a:r>
          </a:p>
          <a:p>
            <a:pPr algn="just" fontAlgn="base"/>
            <a:r>
              <a:rPr lang="ru-RU" sz="1000" dirty="0">
                <a:latin typeface="Times New Roman" panose="02020603050405020304" pitchFamily="18" charset="0"/>
                <a:cs typeface="Times New Roman" panose="02020603050405020304" pitchFamily="18" charset="0"/>
              </a:rPr>
              <a:t>2. Председатель Конституционного Совета назначается Президентом Республики, и в случае разделения голосов поровну его голос является решающим.</a:t>
            </a:r>
          </a:p>
          <a:p>
            <a:pPr algn="just" fontAlgn="base"/>
            <a:r>
              <a:rPr lang="ru-RU" sz="1000" i="1" dirty="0">
                <a:latin typeface="Times New Roman" panose="02020603050405020304" pitchFamily="18" charset="0"/>
                <a:cs typeface="Times New Roman" panose="02020603050405020304" pitchFamily="18" charset="0"/>
              </a:rPr>
              <a:t>Пункт 3 изложен в редакции </a:t>
            </a:r>
            <a:r>
              <a:rPr lang="ru-RU" sz="1000" i="1" u="sng" dirty="0">
                <a:latin typeface="Times New Roman" panose="02020603050405020304" pitchFamily="18" charset="0"/>
                <a:cs typeface="Times New Roman" panose="02020603050405020304" pitchFamily="18" charset="0"/>
                <a:hlinkClick r:id="rId4"/>
              </a:rPr>
              <a:t>Закона</a:t>
            </a:r>
            <a:r>
              <a:rPr lang="ru-RU" sz="1000" i="1" dirty="0">
                <a:latin typeface="Times New Roman" panose="02020603050405020304" pitchFamily="18" charset="0"/>
                <a:cs typeface="Times New Roman" panose="02020603050405020304" pitchFamily="18" charset="0"/>
              </a:rPr>
              <a:t> РК от 21.05.07 г. № 254-III (</a:t>
            </a:r>
            <a:r>
              <a:rPr lang="ru-RU" sz="1000" i="1" u="sng" dirty="0">
                <a:latin typeface="Times New Roman" panose="02020603050405020304" pitchFamily="18" charset="0"/>
                <a:cs typeface="Times New Roman" panose="02020603050405020304" pitchFamily="18" charset="0"/>
                <a:hlinkClick r:id="rId5"/>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3. Два члена Конституционного Совета назначаются Президентом Республики, по два члена Конституционного Совета назначаются соответственно Сенатом и Мажилисом.</a:t>
            </a:r>
          </a:p>
          <a:p>
            <a:pPr algn="just" fontAlgn="base"/>
            <a:r>
              <a:rPr lang="ru-RU" sz="1000" dirty="0">
                <a:latin typeface="Times New Roman" panose="02020603050405020304" pitchFamily="18" charset="0"/>
                <a:cs typeface="Times New Roman" panose="02020603050405020304" pitchFamily="18" charset="0"/>
              </a:rPr>
              <a:t>Половина членов Конституционного Совета обновляется </a:t>
            </a:r>
            <a:r>
              <a:rPr lang="ru-RU" sz="1000" u="sng" dirty="0">
                <a:latin typeface="Times New Roman" panose="02020603050405020304" pitchFamily="18" charset="0"/>
                <a:cs typeface="Times New Roman" panose="02020603050405020304" pitchFamily="18" charset="0"/>
                <a:hlinkClick r:id="rId6"/>
              </a:rPr>
              <a:t>каждые три года</a:t>
            </a:r>
            <a:r>
              <a:rPr lang="ru-RU" sz="1000" dirty="0">
                <a:latin typeface="Times New Roman" panose="02020603050405020304" pitchFamily="18" charset="0"/>
                <a:cs typeface="Times New Roman" panose="02020603050405020304" pitchFamily="18" charset="0"/>
              </a:rPr>
              <a:t>.</a:t>
            </a:r>
          </a:p>
          <a:p>
            <a:pPr algn="just" fontAlgn="base"/>
            <a:r>
              <a:rPr lang="ru-RU" sz="1000" i="1" dirty="0">
                <a:latin typeface="Times New Roman" panose="02020603050405020304" pitchFamily="18" charset="0"/>
                <a:cs typeface="Times New Roman" panose="02020603050405020304" pitchFamily="18" charset="0"/>
              </a:rPr>
              <a:t>См. разъяснение в </a:t>
            </a:r>
            <a:r>
              <a:rPr lang="ru-RU" sz="1000" i="1" u="sng" dirty="0">
                <a:latin typeface="Times New Roman" panose="02020603050405020304" pitchFamily="18" charset="0"/>
                <a:cs typeface="Times New Roman" panose="02020603050405020304" pitchFamily="18" charset="0"/>
                <a:hlinkClick r:id="rId7" tooltip="Нормативное постановление Конституционного Совета Республики Казахстан от 16 марта 2011 года № 3 «Об официальном толковании нормы абзаца второго пункта 3 статьи 71 Конституции Республики Казахстан»"/>
              </a:rPr>
              <a:t>Нормативном постановлении</a:t>
            </a:r>
            <a:r>
              <a:rPr lang="ru-RU" sz="1000" i="1" dirty="0">
                <a:latin typeface="Times New Roman" panose="02020603050405020304" pitchFamily="18" charset="0"/>
                <a:cs typeface="Times New Roman" panose="02020603050405020304" pitchFamily="18" charset="0"/>
              </a:rPr>
              <a:t> Конституционного Совета Республики Казахстан от 16 марта 2011 года № 3.</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4. Должность Председателя и члена Конституционного Совета несовместима с депутатским мандатом, занятием иных оплачиваемых должностей, кроме преподавательской, научной или иной творческой деятельности, осуществлением предпринимательской деятельности, вхождением в состав руководящего органа или наблюдательного совета коммерческой организации.</a:t>
            </a:r>
          </a:p>
          <a:p>
            <a:pPr algn="just" fontAlgn="base"/>
            <a:r>
              <a:rPr lang="ru-RU" sz="1000" dirty="0">
                <a:latin typeface="Times New Roman" panose="02020603050405020304" pitchFamily="18" charset="0"/>
                <a:cs typeface="Times New Roman" panose="02020603050405020304" pitchFamily="18" charset="0"/>
              </a:rPr>
              <a:t>5. Председатель и члены Конституционного Совета в течение срока своих полномочий не могут быть арестованы, подвергнуты приводу, мерам административного взыскания, налагаемым в судебном порядке, привлечены к уголовной ответственности без согласия Парламента, кроме случаев задержания на месте преступления или совершения </a:t>
            </a:r>
            <a:r>
              <a:rPr lang="ru-RU" sz="1000" u="sng" dirty="0">
                <a:latin typeface="Times New Roman" panose="02020603050405020304" pitchFamily="18" charset="0"/>
                <a:cs typeface="Times New Roman" panose="02020603050405020304" pitchFamily="18" charset="0"/>
                <a:hlinkClick r:id="rId8"/>
              </a:rPr>
              <a:t>тяжких преступлений</a:t>
            </a:r>
            <a:r>
              <a:rPr lang="ru-RU" sz="1000" dirty="0">
                <a:latin typeface="Times New Roman" panose="02020603050405020304" pitchFamily="18" charset="0"/>
                <a:cs typeface="Times New Roman" panose="02020603050405020304" pitchFamily="18" charset="0"/>
              </a:rPr>
              <a:t>.</a:t>
            </a:r>
          </a:p>
          <a:p>
            <a:pPr algn="just" fontAlgn="base"/>
            <a:r>
              <a:rPr lang="ru-RU" sz="1000" dirty="0">
                <a:latin typeface="Times New Roman" panose="02020603050405020304" pitchFamily="18" charset="0"/>
                <a:cs typeface="Times New Roman" panose="02020603050405020304" pitchFamily="18" charset="0"/>
              </a:rPr>
              <a:t>6. Организация и деятельность Конституционного Совета регулируются </a:t>
            </a:r>
            <a:r>
              <a:rPr lang="ru-RU" sz="1000" u="sng" dirty="0">
                <a:latin typeface="Times New Roman" panose="02020603050405020304" pitchFamily="18" charset="0"/>
                <a:cs typeface="Times New Roman" panose="02020603050405020304" pitchFamily="18" charset="0"/>
                <a:hlinkClick r:id="rId9" tooltip="Конституционный закон Республики Казахстан от 29 декабря 1995 года № 2737 «О Конституционном Совете Республики Казахстан» (с изменениями и дополнениями по состоянию на 22.12.2017 г.)"/>
              </a:rPr>
              <a:t>конституционным законом</a:t>
            </a:r>
            <a:r>
              <a:rPr lang="ru-RU" sz="1000" dirty="0">
                <a:latin typeface="Times New Roman" panose="02020603050405020304" pitchFamily="18" charset="0"/>
                <a:cs typeface="Times New Roman" panose="02020603050405020304" pitchFamily="18" charset="0"/>
              </a:rPr>
              <a:t>.</a:t>
            </a:r>
          </a:p>
        </p:txBody>
      </p:sp>
      <p:sp>
        <p:nvSpPr>
          <p:cNvPr id="6" name="Прямоугольник 5"/>
          <p:cNvSpPr/>
          <p:nvPr/>
        </p:nvSpPr>
        <p:spPr>
          <a:xfrm>
            <a:off x="6192337" y="1703035"/>
            <a:ext cx="5826032" cy="3647152"/>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Статью 71 изложить в следующей редакции:</a:t>
            </a:r>
          </a:p>
          <a:p>
            <a:pPr algn="just"/>
            <a:r>
              <a:rPr lang="ru-RU" sz="1050" b="1" dirty="0">
                <a:solidFill>
                  <a:schemeClr val="accent2"/>
                </a:solidFill>
                <a:latin typeface="Times New Roman" panose="02020603050405020304" pitchFamily="18" charset="0"/>
                <a:cs typeface="Times New Roman" panose="02020603050405020304" pitchFamily="18" charset="0"/>
              </a:rPr>
              <a:t>«Статья 71</a:t>
            </a:r>
          </a:p>
          <a:p>
            <a:pPr algn="just"/>
            <a:r>
              <a:rPr lang="ru-RU" sz="1050" dirty="0">
                <a:solidFill>
                  <a:schemeClr val="accent2"/>
                </a:solidFill>
                <a:latin typeface="Times New Roman" panose="02020603050405020304" pitchFamily="18" charset="0"/>
                <a:cs typeface="Times New Roman" panose="02020603050405020304" pitchFamily="18" charset="0"/>
              </a:rPr>
              <a:t>1. Конституционный Суд Республики Казахстан состоит из одиннадцати судей, включая Председателя, полномочия которых длятся шесть лет.</a:t>
            </a:r>
          </a:p>
          <a:p>
            <a:pPr algn="just"/>
            <a:r>
              <a:rPr lang="ru-RU" sz="1050" dirty="0">
                <a:solidFill>
                  <a:schemeClr val="accent2"/>
                </a:solidFill>
                <a:latin typeface="Times New Roman" panose="02020603050405020304" pitchFamily="18" charset="0"/>
                <a:cs typeface="Times New Roman" panose="02020603050405020304" pitchFamily="18" charset="0"/>
              </a:rPr>
              <a:t>Одно и то же лицо не может быть назначено судьей Конституционного Суда более двух раз подряд.</a:t>
            </a:r>
          </a:p>
          <a:p>
            <a:pPr algn="just"/>
            <a:r>
              <a:rPr lang="ru-RU" sz="1050" dirty="0">
                <a:solidFill>
                  <a:schemeClr val="accent2"/>
                </a:solidFill>
                <a:latin typeface="Times New Roman" panose="02020603050405020304" pitchFamily="18" charset="0"/>
                <a:cs typeface="Times New Roman" panose="02020603050405020304" pitchFamily="18" charset="0"/>
              </a:rPr>
              <a:t>2. Председатель Конституционного Суда назначается Президентом Республики с согласия Сената Парламента.</a:t>
            </a:r>
          </a:p>
          <a:p>
            <a:pPr algn="just"/>
            <a:r>
              <a:rPr lang="ru-RU" sz="1050" dirty="0">
                <a:solidFill>
                  <a:schemeClr val="accent2"/>
                </a:solidFill>
                <a:latin typeface="Times New Roman" panose="02020603050405020304" pitchFamily="18" charset="0"/>
                <a:cs typeface="Times New Roman" panose="02020603050405020304" pitchFamily="18" charset="0"/>
              </a:rPr>
              <a:t>3. Четверо судей Конституционного Суда назначаются Президентом Республики, по трое судей Конституционного Суда назначаются соответственно Сенатом и Мажилисом.</a:t>
            </a:r>
          </a:p>
          <a:p>
            <a:pPr algn="just"/>
            <a:r>
              <a:rPr lang="ru-RU" sz="1050" dirty="0">
                <a:solidFill>
                  <a:schemeClr val="accent2"/>
                </a:solidFill>
                <a:latin typeface="Times New Roman" panose="02020603050405020304" pitchFamily="18" charset="0"/>
                <a:cs typeface="Times New Roman" panose="02020603050405020304" pitchFamily="18" charset="0"/>
              </a:rPr>
              <a:t>Заместитель Председателя Конституционного Суда назначается Президентом Республики по представлению Председателя Конституционного Суда из числа судей Конституционного Суда.</a:t>
            </a:r>
          </a:p>
          <a:p>
            <a:pPr algn="just"/>
            <a:r>
              <a:rPr lang="ru-RU" sz="1050" dirty="0">
                <a:solidFill>
                  <a:schemeClr val="accent2"/>
                </a:solidFill>
                <a:latin typeface="Times New Roman" panose="02020603050405020304" pitchFamily="18" charset="0"/>
                <a:cs typeface="Times New Roman" panose="02020603050405020304" pitchFamily="18" charset="0"/>
              </a:rPr>
              <a:t>4. Должность судьи Конституционного Суда несовместима с депутатским мандатом, занятием иных оплачиваемых должностей, кроме преподавательской, научной или иной творческой деятельности, осуществлением предпринимательской деятельности, вхождением в состав руководящего органа или наблюдательного совета коммерческой организации.</a:t>
            </a:r>
          </a:p>
          <a:p>
            <a:pPr algn="just"/>
            <a:r>
              <a:rPr lang="ru-RU" sz="1050" dirty="0">
                <a:solidFill>
                  <a:schemeClr val="accent2"/>
                </a:solidFill>
                <a:latin typeface="Times New Roman" panose="02020603050405020304" pitchFamily="18" charset="0"/>
                <a:cs typeface="Times New Roman" panose="02020603050405020304" pitchFamily="18" charset="0"/>
              </a:rPr>
              <a:t>5. Судьи Конституционного Суда в течение срока своих полномочий не могут быть арестованы, подвергнуты приводу, мерам административного взыскания, налагаемым в судебном порядке, привлечены к уголовной ответственности без согласия Парламента, кроме случаев задержания на месте преступления или совершения тяжких преступлений.</a:t>
            </a:r>
          </a:p>
          <a:p>
            <a:pPr algn="just"/>
            <a:r>
              <a:rPr lang="ru-RU" sz="1050" dirty="0">
                <a:solidFill>
                  <a:schemeClr val="accent2"/>
                </a:solidFill>
                <a:latin typeface="Times New Roman" panose="02020603050405020304" pitchFamily="18" charset="0"/>
                <a:cs typeface="Times New Roman" panose="02020603050405020304" pitchFamily="18" charset="0"/>
              </a:rPr>
              <a:t>6. Организация и деятельность Конституционного Суда регулируются конституционным законом.».</a:t>
            </a:r>
          </a:p>
        </p:txBody>
      </p:sp>
    </p:spTree>
    <p:extLst>
      <p:ext uri="{BB962C8B-B14F-4D97-AF65-F5344CB8AC3E}">
        <p14:creationId xmlns:p14="http://schemas.microsoft.com/office/powerpoint/2010/main" val="3633733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83087" y="156458"/>
            <a:ext cx="5826032" cy="2354491"/>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72:</a:t>
            </a:r>
          </a:p>
          <a:p>
            <a:pPr algn="just"/>
            <a:r>
              <a:rPr lang="ru-RU" sz="1050" b="1" dirty="0">
                <a:solidFill>
                  <a:schemeClr val="accent2"/>
                </a:solidFill>
                <a:latin typeface="Times New Roman" panose="02020603050405020304" pitchFamily="18" charset="0"/>
                <a:cs typeface="Times New Roman" panose="02020603050405020304" pitchFamily="18" charset="0"/>
              </a:rPr>
              <a:t>1) в пунктах 1 и 2 слово «Совет» заменить словом «Суд»;</a:t>
            </a:r>
          </a:p>
          <a:p>
            <a:pPr algn="just"/>
            <a:r>
              <a:rPr lang="ru-RU" sz="1050" b="1" dirty="0">
                <a:solidFill>
                  <a:schemeClr val="accent2"/>
                </a:solidFill>
                <a:latin typeface="Times New Roman" panose="02020603050405020304" pitchFamily="18" charset="0"/>
                <a:cs typeface="Times New Roman" panose="02020603050405020304" pitchFamily="18" charset="0"/>
              </a:rPr>
              <a:t>2) дополнить пунктами 3, 4 и 5 следующего содержания:</a:t>
            </a:r>
          </a:p>
          <a:p>
            <a:pPr algn="just"/>
            <a:r>
              <a:rPr lang="ru-RU" sz="1050" dirty="0">
                <a:solidFill>
                  <a:schemeClr val="accent2"/>
                </a:solidFill>
                <a:latin typeface="Times New Roman" panose="02020603050405020304" pitchFamily="18" charset="0"/>
                <a:cs typeface="Times New Roman" panose="02020603050405020304" pitchFamily="18" charset="0"/>
              </a:rPr>
              <a:t>«3. Конституционный Суд по обращениям граждан рассматривает на соответствие Конституции Республики нормативные правовые акты Республики Казахстан, непосредственно затрагивающие их права и свободы, закрепленные Конституцией.</a:t>
            </a:r>
          </a:p>
          <a:p>
            <a:pPr algn="just"/>
            <a:r>
              <a:rPr lang="ru-RU" sz="1050" dirty="0">
                <a:solidFill>
                  <a:schemeClr val="accent2"/>
                </a:solidFill>
                <a:latin typeface="Times New Roman" panose="02020603050405020304" pitchFamily="18" charset="0"/>
                <a:cs typeface="Times New Roman" panose="02020603050405020304" pitchFamily="18" charset="0"/>
              </a:rPr>
              <a:t>Порядок и условия обращения граждан в Конституционный Суд определяются конституционным законом.</a:t>
            </a:r>
          </a:p>
          <a:p>
            <a:pPr algn="just"/>
            <a:r>
              <a:rPr lang="ru-RU" sz="1050" dirty="0">
                <a:solidFill>
                  <a:schemeClr val="accent2"/>
                </a:solidFill>
                <a:latin typeface="Times New Roman" panose="02020603050405020304" pitchFamily="18" charset="0"/>
                <a:cs typeface="Times New Roman" panose="02020603050405020304" pitchFamily="18" charset="0"/>
              </a:rPr>
              <a:t>4. Конституционный Суд по обращениям Генерального Прокурора Республики рассматривает вопросы, указанные в подпунктах 3) и 4) пункта 1 настоящей статьи, а также нормативные правовые акты Республики Казахстан на их соответствие Конституции Республики.</a:t>
            </a:r>
          </a:p>
          <a:p>
            <a:pPr algn="just"/>
            <a:r>
              <a:rPr lang="ru-RU" sz="1050" dirty="0">
                <a:solidFill>
                  <a:schemeClr val="accent2"/>
                </a:solidFill>
                <a:latin typeface="Times New Roman" panose="02020603050405020304" pitchFamily="18" charset="0"/>
                <a:cs typeface="Times New Roman" panose="02020603050405020304" pitchFamily="18" charset="0"/>
              </a:rPr>
              <a:t>5. Конституционный Суд по обращениям Уполномоченного по правам человека рассматривает на соответствие Конституции Республики нормативные правовые акты, затрагивающие закрепленные Конституцией права и свободы человека и гражданина.».</a:t>
            </a:r>
          </a:p>
        </p:txBody>
      </p:sp>
      <p:sp>
        <p:nvSpPr>
          <p:cNvPr id="10" name="Прямоугольник 9"/>
          <p:cNvSpPr/>
          <p:nvPr/>
        </p:nvSpPr>
        <p:spPr>
          <a:xfrm>
            <a:off x="91437" y="156458"/>
            <a:ext cx="5860872" cy="3323987"/>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72</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Конституционный Совет по обращению Президента Республики Казахстан, Председателя Сената, Председателя Мажилиса, не менее одной пятой части от общего числа депутатов Парламента, Премьер-Министра:</a:t>
            </a:r>
          </a:p>
          <a:p>
            <a:pPr algn="just" fontAlgn="base"/>
            <a:r>
              <a:rPr lang="ru-RU" sz="1000" dirty="0">
                <a:latin typeface="Times New Roman" panose="02020603050405020304" pitchFamily="18" charset="0"/>
                <a:cs typeface="Times New Roman" panose="02020603050405020304" pitchFamily="18" charset="0"/>
              </a:rPr>
              <a:t>1) решает в случае спора вопрос о правильности проведения выборов Президента Республики, депутатов Парламента и проведения республиканского референдума;</a:t>
            </a:r>
          </a:p>
          <a:p>
            <a:pPr algn="just" fontAlgn="base"/>
            <a:r>
              <a:rPr lang="ru-RU" sz="1000" dirty="0">
                <a:latin typeface="Times New Roman" panose="02020603050405020304" pitchFamily="18" charset="0"/>
                <a:cs typeface="Times New Roman" panose="02020603050405020304" pitchFamily="18" charset="0"/>
              </a:rPr>
              <a:t>2) рассматривает до подписания Президентом принятые Парламентом законы на их соответствие Конституции Республики;</a:t>
            </a:r>
          </a:p>
          <a:p>
            <a:pPr algn="just" fontAlgn="base"/>
            <a:r>
              <a:rPr lang="ru-RU" sz="1000" i="1" dirty="0">
                <a:latin typeface="Times New Roman" panose="02020603050405020304" pitchFamily="18" charset="0"/>
                <a:cs typeface="Times New Roman" panose="02020603050405020304" pitchFamily="18" charset="0"/>
              </a:rPr>
              <a:t>См. разъяснение в </a:t>
            </a:r>
            <a:r>
              <a:rPr lang="ru-RU" sz="1000" i="1" u="sng" dirty="0">
                <a:latin typeface="Times New Roman" panose="02020603050405020304" pitchFamily="18" charset="0"/>
                <a:cs typeface="Times New Roman" panose="02020603050405020304" pitchFamily="18" charset="0"/>
                <a:hlinkClick r:id="rId2"/>
              </a:rPr>
              <a:t>постановлении</a:t>
            </a:r>
            <a:r>
              <a:rPr lang="ru-RU" sz="1000" i="1" dirty="0">
                <a:latin typeface="Times New Roman" panose="02020603050405020304" pitchFamily="18" charset="0"/>
                <a:cs typeface="Times New Roman" panose="02020603050405020304" pitchFamily="18" charset="0"/>
              </a:rPr>
              <a:t> Конституционного Совета РК от 03.07.2000 г. № 15/2.</a:t>
            </a:r>
            <a:endParaRPr lang="ru-RU" sz="1000" dirty="0">
              <a:latin typeface="Times New Roman" panose="02020603050405020304" pitchFamily="18" charset="0"/>
              <a:cs typeface="Times New Roman" panose="02020603050405020304" pitchFamily="18" charset="0"/>
            </a:endParaRPr>
          </a:p>
          <a:p>
            <a:pPr algn="just" fontAlgn="base"/>
            <a:r>
              <a:rPr lang="ru-RU" sz="1000" i="1" dirty="0">
                <a:latin typeface="Times New Roman" panose="02020603050405020304" pitchFamily="18" charset="0"/>
                <a:cs typeface="Times New Roman" panose="02020603050405020304" pitchFamily="18" charset="0"/>
              </a:rPr>
              <a:t>Пункт дополнен подпунктом 2-1 в соответствии с </a:t>
            </a:r>
            <a:r>
              <a:rPr lang="ru-RU" sz="1000" i="1" u="sng" dirty="0">
                <a:latin typeface="Times New Roman" panose="02020603050405020304" pitchFamily="18" charset="0"/>
                <a:cs typeface="Times New Roman" panose="02020603050405020304" pitchFamily="18" charset="0"/>
                <a:hlinkClick r:id="rId3"/>
              </a:rPr>
              <a:t>Законом</a:t>
            </a:r>
            <a:r>
              <a:rPr lang="ru-RU" sz="1000" i="1" dirty="0">
                <a:latin typeface="Times New Roman" panose="02020603050405020304" pitchFamily="18" charset="0"/>
                <a:cs typeface="Times New Roman" panose="02020603050405020304" pitchFamily="18" charset="0"/>
              </a:rPr>
              <a:t> РК от 21.05.07 г. № 254-III</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2-1) рассматривает на соответствие Конституции Республики принятые Парламентом и его Палатами постановления;</a:t>
            </a:r>
          </a:p>
          <a:p>
            <a:pPr algn="just" fontAlgn="base"/>
            <a:r>
              <a:rPr lang="ru-RU" sz="1000" dirty="0">
                <a:latin typeface="Times New Roman" panose="02020603050405020304" pitchFamily="18" charset="0"/>
                <a:cs typeface="Times New Roman" panose="02020603050405020304" pitchFamily="18" charset="0"/>
              </a:rPr>
              <a:t>3) рассматривает до ратификации международные договоры Республики на соответствие их Конституции;</a:t>
            </a:r>
          </a:p>
          <a:p>
            <a:pPr algn="just" fontAlgn="base"/>
            <a:r>
              <a:rPr lang="ru-RU" sz="1000" dirty="0">
                <a:latin typeface="Times New Roman" panose="02020603050405020304" pitchFamily="18" charset="0"/>
                <a:cs typeface="Times New Roman" panose="02020603050405020304" pitchFamily="18" charset="0"/>
              </a:rPr>
              <a:t>4) дает официальное толкование норм Конституции;</a:t>
            </a:r>
          </a:p>
          <a:p>
            <a:pPr algn="just" fontAlgn="base"/>
            <a:r>
              <a:rPr lang="ru-RU" sz="1000" i="1" dirty="0">
                <a:latin typeface="Times New Roman" panose="02020603050405020304" pitchFamily="18" charset="0"/>
                <a:cs typeface="Times New Roman" panose="02020603050405020304" pitchFamily="18" charset="0"/>
              </a:rPr>
              <a:t>См. разъяснение в </a:t>
            </a:r>
            <a:r>
              <a:rPr lang="ru-RU" sz="1000" i="1" u="sng" dirty="0">
                <a:latin typeface="Times New Roman" panose="02020603050405020304" pitchFamily="18" charset="0"/>
                <a:cs typeface="Times New Roman" panose="02020603050405020304" pitchFamily="18" charset="0"/>
                <a:hlinkClick r:id="rId4" tooltip="Постановление Конституционного Совета Республики Казахстан от 13 декабря 2001 года № 19/2 «Об официальном толковании пунктов 1 и 5 статьи 52, подпункта 4) пункта 1 статьи 72 и пункта 3 статьи 74 Конституции Республики Казахстан» (с изменениями по состоянию на 17.04.2017 г.)"/>
              </a:rPr>
              <a:t>постановлении Конституционного Совета РК от 13.12.01 г. № 19/2.</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5) дает заключения в случаях, предусмотренных </a:t>
            </a:r>
            <a:r>
              <a:rPr lang="ru-RU" sz="1000" u="sng" dirty="0">
                <a:latin typeface="Times New Roman" panose="02020603050405020304" pitchFamily="18" charset="0"/>
                <a:cs typeface="Times New Roman" panose="02020603050405020304" pitchFamily="18" charset="0"/>
                <a:hlinkClick r:id="rId5"/>
              </a:rPr>
              <a:t>пунктами 1 </a:t>
            </a:r>
            <a:r>
              <a:rPr lang="ru-RU" sz="1000" dirty="0">
                <a:latin typeface="Times New Roman" panose="02020603050405020304" pitchFamily="18" charset="0"/>
                <a:cs typeface="Times New Roman" panose="02020603050405020304" pitchFamily="18" charset="0"/>
              </a:rPr>
              <a:t>и </a:t>
            </a:r>
            <a:r>
              <a:rPr lang="ru-RU" sz="1000" u="sng" dirty="0">
                <a:latin typeface="Times New Roman" panose="02020603050405020304" pitchFamily="18" charset="0"/>
                <a:cs typeface="Times New Roman" panose="02020603050405020304" pitchFamily="18" charset="0"/>
                <a:hlinkClick r:id="rId6"/>
              </a:rPr>
              <a:t>2</a:t>
            </a:r>
            <a:r>
              <a:rPr lang="ru-RU" sz="1000" dirty="0">
                <a:latin typeface="Times New Roman" panose="02020603050405020304" pitchFamily="18" charset="0"/>
                <a:cs typeface="Times New Roman" panose="02020603050405020304" pitchFamily="18" charset="0"/>
              </a:rPr>
              <a:t> статьи 47 Конституции.</a:t>
            </a:r>
          </a:p>
          <a:p>
            <a:pPr algn="just" fontAlgn="base"/>
            <a:r>
              <a:rPr lang="ru-RU" sz="1000" i="1" dirty="0">
                <a:latin typeface="Times New Roman" panose="02020603050405020304" pitchFamily="18" charset="0"/>
                <a:cs typeface="Times New Roman" panose="02020603050405020304" pitchFamily="18" charset="0"/>
              </a:rPr>
              <a:t>Пункт 2 изложен в редакции </a:t>
            </a:r>
            <a:r>
              <a:rPr lang="ru-RU" sz="1000" i="1" u="sng" dirty="0">
                <a:latin typeface="Times New Roman" panose="02020603050405020304" pitchFamily="18" charset="0"/>
                <a:cs typeface="Times New Roman" panose="02020603050405020304" pitchFamily="18" charset="0"/>
                <a:hlinkClick r:id="rId7"/>
              </a:rPr>
              <a:t>Закона</a:t>
            </a:r>
            <a:r>
              <a:rPr lang="ru-RU" sz="1000" i="1" dirty="0">
                <a:latin typeface="Times New Roman" panose="02020603050405020304" pitchFamily="18" charset="0"/>
                <a:cs typeface="Times New Roman" panose="02020603050405020304" pitchFamily="18" charset="0"/>
              </a:rPr>
              <a:t> РК от 10.03.17 г. № 51-VI (</a:t>
            </a:r>
            <a:r>
              <a:rPr lang="ru-RU" sz="1000" i="1" u="sng" dirty="0">
                <a:latin typeface="Times New Roman" panose="02020603050405020304" pitchFamily="18" charset="0"/>
                <a:cs typeface="Times New Roman" panose="02020603050405020304" pitchFamily="18" charset="0"/>
                <a:hlinkClick r:id="rId8"/>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2. Конституционный Совет рассматривает обращения Президента Республики в случаях, предусмотренных </a:t>
            </a:r>
            <a:r>
              <a:rPr lang="ru-RU" sz="1000" u="sng" dirty="0">
                <a:latin typeface="Times New Roman" panose="02020603050405020304" pitchFamily="18" charset="0"/>
                <a:cs typeface="Times New Roman" panose="02020603050405020304" pitchFamily="18" charset="0"/>
                <a:hlinkClick r:id="rId9"/>
              </a:rPr>
              <a:t>подпунктом 10-1) статьи 44</a:t>
            </a:r>
            <a:r>
              <a:rPr lang="ru-RU" sz="1000" dirty="0">
                <a:latin typeface="Times New Roman" panose="02020603050405020304" pitchFamily="18" charset="0"/>
                <a:cs typeface="Times New Roman" panose="02020603050405020304" pitchFamily="18" charset="0"/>
              </a:rPr>
              <a:t> Конституции, а также обращения судов в случаях, установленных </a:t>
            </a:r>
            <a:r>
              <a:rPr lang="ru-RU" sz="1000" u="sng" dirty="0">
                <a:latin typeface="Times New Roman" panose="02020603050405020304" pitchFamily="18" charset="0"/>
                <a:cs typeface="Times New Roman" panose="02020603050405020304" pitchFamily="18" charset="0"/>
                <a:hlinkClick r:id="rId10" tooltip="Конституция Республики Казахстан (принята на республиканском референдуме 30 августа 1995 года) (с изменениями и дополнениями по состоянию на 23.03.2019 г.)"/>
              </a:rPr>
              <a:t>статьей 78</a:t>
            </a:r>
            <a:r>
              <a:rPr lang="ru-RU" sz="1000" dirty="0">
                <a:latin typeface="Times New Roman" panose="02020603050405020304" pitchFamily="18" charset="0"/>
                <a:cs typeface="Times New Roman" panose="02020603050405020304" pitchFamily="18" charset="0"/>
              </a:rPr>
              <a:t> Конституции.</a:t>
            </a:r>
          </a:p>
        </p:txBody>
      </p:sp>
      <p:sp>
        <p:nvSpPr>
          <p:cNvPr id="5" name="Прямоугольник 4"/>
          <p:cNvSpPr/>
          <p:nvPr/>
        </p:nvSpPr>
        <p:spPr>
          <a:xfrm>
            <a:off x="91437" y="3480445"/>
            <a:ext cx="5860872" cy="1631216"/>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73</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1. В случае обращения в Конституционный Совет по вопросам, указанным в </a:t>
            </a:r>
            <a:r>
              <a:rPr lang="ru-RU" sz="1000" u="sng" dirty="0">
                <a:latin typeface="Times New Roman" panose="02020603050405020304" pitchFamily="18" charset="0"/>
                <a:cs typeface="Times New Roman" panose="02020603050405020304" pitchFamily="18" charset="0"/>
                <a:hlinkClick r:id="rId11" tooltip="Конституция Республики Казахстан (принята на республиканском референдуме 30 августа 1995 года) (с изменениями и дополнениями по состоянию на 23.03.2019 г.)"/>
              </a:rPr>
              <a:t>подпункте 1)</a:t>
            </a:r>
            <a:r>
              <a:rPr lang="ru-RU" sz="1000" dirty="0">
                <a:latin typeface="Times New Roman" panose="02020603050405020304" pitchFamily="18" charset="0"/>
                <a:cs typeface="Times New Roman" panose="02020603050405020304" pitchFamily="18" charset="0"/>
              </a:rPr>
              <a:t> пункта 1 статьи 72 Конституции, вступление в должность Президента, регистрация избранных депутатов Парламента либо подведение итогов республиканского референдума приостанавливаются.</a:t>
            </a:r>
          </a:p>
          <a:p>
            <a:pPr algn="just" fontAlgn="base"/>
            <a:r>
              <a:rPr lang="ru-RU" sz="1000" dirty="0">
                <a:latin typeface="Times New Roman" panose="02020603050405020304" pitchFamily="18" charset="0"/>
                <a:cs typeface="Times New Roman" panose="02020603050405020304" pitchFamily="18" charset="0"/>
              </a:rPr>
              <a:t>2. В случае обращения в Конституционный Совет по вопросам, указанным в </a:t>
            </a:r>
            <a:r>
              <a:rPr lang="ru-RU" sz="1000" u="sng" dirty="0">
                <a:latin typeface="Times New Roman" panose="02020603050405020304" pitchFamily="18" charset="0"/>
                <a:cs typeface="Times New Roman" panose="02020603050405020304" pitchFamily="18" charset="0"/>
                <a:hlinkClick r:id="rId12"/>
              </a:rPr>
              <a:t>подпунктах 2)</a:t>
            </a:r>
            <a:r>
              <a:rPr lang="ru-RU" sz="1000" dirty="0">
                <a:latin typeface="Times New Roman" panose="02020603050405020304" pitchFamily="18" charset="0"/>
                <a:cs typeface="Times New Roman" panose="02020603050405020304" pitchFamily="18" charset="0"/>
              </a:rPr>
              <a:t> и </a:t>
            </a:r>
            <a:r>
              <a:rPr lang="ru-RU" sz="1000" u="sng" dirty="0">
                <a:latin typeface="Times New Roman" panose="02020603050405020304" pitchFamily="18" charset="0"/>
                <a:cs typeface="Times New Roman" panose="02020603050405020304" pitchFamily="18" charset="0"/>
                <a:hlinkClick r:id="rId13"/>
              </a:rPr>
              <a:t>3)</a:t>
            </a:r>
            <a:r>
              <a:rPr lang="ru-RU" sz="1000" dirty="0">
                <a:latin typeface="Times New Roman" panose="02020603050405020304" pitchFamily="18" charset="0"/>
                <a:cs typeface="Times New Roman" panose="02020603050405020304" pitchFamily="18" charset="0"/>
              </a:rPr>
              <a:t> пункта 1 статьи 72 Конституции, течение сроков подписания либо ратификации соответствующих актов приостанавливается.</a:t>
            </a:r>
          </a:p>
          <a:p>
            <a:pPr algn="just" fontAlgn="base"/>
            <a:r>
              <a:rPr lang="ru-RU" sz="1000" dirty="0">
                <a:latin typeface="Times New Roman" panose="02020603050405020304" pitchFamily="18" charset="0"/>
                <a:cs typeface="Times New Roman" panose="02020603050405020304" pitchFamily="18" charset="0"/>
              </a:rPr>
              <a:t>3. Конституционный Совет выносит свое решение </a:t>
            </a:r>
            <a:r>
              <a:rPr lang="ru-RU" sz="1000" u="sng" dirty="0">
                <a:latin typeface="Times New Roman" panose="02020603050405020304" pitchFamily="18" charset="0"/>
                <a:cs typeface="Times New Roman" panose="02020603050405020304" pitchFamily="18" charset="0"/>
                <a:hlinkClick r:id="rId14"/>
              </a:rPr>
              <a:t>в течение месяца</a:t>
            </a:r>
            <a:r>
              <a:rPr lang="ru-RU" sz="1000" dirty="0">
                <a:latin typeface="Times New Roman" panose="02020603050405020304" pitchFamily="18" charset="0"/>
                <a:cs typeface="Times New Roman" panose="02020603050405020304" pitchFamily="18" charset="0"/>
              </a:rPr>
              <a:t> со дня поступления обращения. </a:t>
            </a:r>
            <a:r>
              <a:rPr lang="ru-RU" sz="1000" u="sng" dirty="0">
                <a:latin typeface="Times New Roman" panose="02020603050405020304" pitchFamily="18" charset="0"/>
                <a:cs typeface="Times New Roman" panose="02020603050405020304" pitchFamily="18" charset="0"/>
                <a:hlinkClick r:id="rId14"/>
              </a:rPr>
              <a:t>Этот срок по требованию Президента Республики может быть сокращен до десяти дней,</a:t>
            </a:r>
            <a:r>
              <a:rPr lang="ru-RU" sz="1000" dirty="0">
                <a:latin typeface="Times New Roman" panose="02020603050405020304" pitchFamily="18" charset="0"/>
                <a:cs typeface="Times New Roman" panose="02020603050405020304" pitchFamily="18" charset="0"/>
              </a:rPr>
              <a:t> если вопрос не терпит отлагательства.</a:t>
            </a:r>
          </a:p>
        </p:txBody>
      </p:sp>
      <p:sp>
        <p:nvSpPr>
          <p:cNvPr id="6" name="Прямоугольник 5"/>
          <p:cNvSpPr/>
          <p:nvPr/>
        </p:nvSpPr>
        <p:spPr>
          <a:xfrm>
            <a:off x="6183087" y="3448446"/>
            <a:ext cx="5826032" cy="900246"/>
          </a:xfrm>
          <a:prstGeom prst="rect">
            <a:avLst/>
          </a:prstGeom>
        </p:spPr>
        <p:txBody>
          <a:bodyPr wrap="square">
            <a:spAutoFit/>
          </a:bodyPr>
          <a:lstStyle/>
          <a:p>
            <a:r>
              <a:rPr lang="ru-RU" sz="1050" b="1" dirty="0">
                <a:solidFill>
                  <a:schemeClr val="accent2"/>
                </a:solidFill>
                <a:latin typeface="Times New Roman" panose="02020603050405020304" pitchFamily="18" charset="0"/>
                <a:cs typeface="Times New Roman" panose="02020603050405020304" pitchFamily="18" charset="0"/>
              </a:rPr>
              <a:t>В статье 73:</a:t>
            </a:r>
          </a:p>
          <a:p>
            <a:r>
              <a:rPr lang="ru-RU" sz="1050" dirty="0">
                <a:solidFill>
                  <a:schemeClr val="accent2"/>
                </a:solidFill>
                <a:latin typeface="Times New Roman" panose="02020603050405020304" pitchFamily="18" charset="0"/>
                <a:cs typeface="Times New Roman" panose="02020603050405020304" pitchFamily="18" charset="0"/>
              </a:rPr>
              <a:t>1) в пунктах 1 и 2 слово «Совет» заменить словом «Суд»;</a:t>
            </a:r>
          </a:p>
          <a:p>
            <a:r>
              <a:rPr lang="ru-RU" sz="1050" dirty="0">
                <a:solidFill>
                  <a:schemeClr val="accent2"/>
                </a:solidFill>
                <a:latin typeface="Times New Roman" panose="02020603050405020304" pitchFamily="18" charset="0"/>
                <a:cs typeface="Times New Roman" panose="02020603050405020304" pitchFamily="18" charset="0"/>
              </a:rPr>
              <a:t>2) пункт 3 изложить в следующей редакции:</a:t>
            </a:r>
          </a:p>
          <a:p>
            <a:r>
              <a:rPr lang="ru-RU" sz="1050" dirty="0">
                <a:solidFill>
                  <a:schemeClr val="accent2"/>
                </a:solidFill>
                <a:latin typeface="Times New Roman" panose="02020603050405020304" pitchFamily="18" charset="0"/>
                <a:cs typeface="Times New Roman" panose="02020603050405020304" pitchFamily="18" charset="0"/>
              </a:rPr>
              <a:t>«3. Конституционный Суд выносит свое решение в сроки, установленные конституционным законом.».</a:t>
            </a:r>
          </a:p>
        </p:txBody>
      </p:sp>
      <p:sp>
        <p:nvSpPr>
          <p:cNvPr id="2" name="Прямоугольник 1"/>
          <p:cNvSpPr/>
          <p:nvPr/>
        </p:nvSpPr>
        <p:spPr>
          <a:xfrm>
            <a:off x="6183087" y="5016030"/>
            <a:ext cx="5826032" cy="1708160"/>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74:</a:t>
            </a:r>
          </a:p>
          <a:p>
            <a:pPr algn="just"/>
            <a:r>
              <a:rPr lang="ru-RU" sz="1050" dirty="0">
                <a:solidFill>
                  <a:schemeClr val="accent2"/>
                </a:solidFill>
                <a:latin typeface="Times New Roman" panose="02020603050405020304" pitchFamily="18" charset="0"/>
                <a:cs typeface="Times New Roman" panose="02020603050405020304" pitchFamily="18" charset="0"/>
              </a:rPr>
              <a:t>1) пункт 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«2. Законы и иные правовые акты, их отдельные положения, признанные неконституционными, в том числе ущемляющими закрепленные Конституцией права и свободы человека и гражданина, отменяются и не подлежат применению со дня принятия Конституционным Судом решения или с даты, им установленной.»;</a:t>
            </a:r>
          </a:p>
          <a:p>
            <a:pPr algn="just"/>
            <a:r>
              <a:rPr lang="ru-RU" sz="1050" dirty="0">
                <a:solidFill>
                  <a:schemeClr val="accent2"/>
                </a:solidFill>
                <a:latin typeface="Times New Roman" panose="02020603050405020304" pitchFamily="18" charset="0"/>
                <a:cs typeface="Times New Roman" panose="02020603050405020304" pitchFamily="18" charset="0"/>
              </a:rPr>
              <a:t>2) в пункте 3 слово «Совета» заменить словом «Суда».</a:t>
            </a:r>
          </a:p>
          <a:p>
            <a:pPr algn="just"/>
            <a:r>
              <a:rPr lang="ru-RU" sz="1050" dirty="0">
                <a:solidFill>
                  <a:schemeClr val="accent2"/>
                </a:solidFill>
                <a:latin typeface="Times New Roman" panose="02020603050405020304" pitchFamily="18" charset="0"/>
                <a:cs typeface="Times New Roman" panose="02020603050405020304" pitchFamily="18" charset="0"/>
              </a:rPr>
              <a:t>27. Заголовок раздела VII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«Раздел VII</a:t>
            </a:r>
          </a:p>
          <a:p>
            <a:pPr algn="just"/>
            <a:r>
              <a:rPr lang="ru-RU" sz="1050" dirty="0">
                <a:solidFill>
                  <a:schemeClr val="accent2"/>
                </a:solidFill>
                <a:latin typeface="Times New Roman" panose="02020603050405020304" pitchFamily="18" charset="0"/>
                <a:cs typeface="Times New Roman" panose="02020603050405020304" pitchFamily="18" charset="0"/>
              </a:rPr>
              <a:t>Суды и правосудие. Прокуратура. Уполномоченный по правам человека».</a:t>
            </a:r>
            <a:endParaRPr lang="ru-RU" sz="1050" b="0" i="0" dirty="0">
              <a:solidFill>
                <a:schemeClr val="accent2"/>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91437" y="5072626"/>
            <a:ext cx="5860872" cy="1015663"/>
          </a:xfrm>
          <a:prstGeom prst="rect">
            <a:avLst/>
          </a:prstGeom>
        </p:spPr>
        <p:txBody>
          <a:bodyPr wrap="square">
            <a:spAutoFit/>
          </a:bodyPr>
          <a:lstStyle/>
          <a:p>
            <a:pPr algn="just" fontAlgn="base">
              <a:spcAft>
                <a:spcPts val="0"/>
              </a:spcAft>
            </a:pPr>
            <a:r>
              <a:rPr lang="" sz="1000" b="1" dirty="0" smtClean="0">
                <a:solidFill>
                  <a:srgbClr val="000000"/>
                </a:solidFill>
                <a:latin typeface="Times New Roman" panose="02020603050405020304" pitchFamily="18" charset="0"/>
              </a:rPr>
              <a:t>       </a:t>
            </a:r>
            <a:r>
              <a:rPr lang="ru-RU" sz="1000" b="1" dirty="0" smtClean="0">
                <a:solidFill>
                  <a:srgbClr val="000000"/>
                </a:solidFill>
                <a:latin typeface="Times New Roman" panose="02020603050405020304" pitchFamily="18" charset="0"/>
              </a:rPr>
              <a:t>Статья </a:t>
            </a:r>
            <a:r>
              <a:rPr lang="ru-RU" sz="1000" b="1" dirty="0" smtClean="0">
                <a:solidFill>
                  <a:srgbClr val="000000"/>
                </a:solidFill>
                <a:latin typeface="Times New Roman" panose="02020603050405020304" pitchFamily="18" charset="0"/>
              </a:rPr>
              <a:t>74</a:t>
            </a:r>
            <a:r>
              <a:rPr lang="" sz="1000" b="1" dirty="0" smtClean="0">
                <a:solidFill>
                  <a:srgbClr val="000000"/>
                </a:solidFill>
                <a:latin typeface="Times New Roman" panose="02020603050405020304" pitchFamily="18" charset="0"/>
              </a:rPr>
              <a:t>, пункты 2 и 3</a:t>
            </a:r>
            <a:endParaRPr lang="ru-RU" sz="1000" dirty="0">
              <a:solidFill>
                <a:srgbClr val="000000"/>
              </a:solidFill>
              <a:latin typeface="Times New Roman" panose="02020603050405020304" pitchFamily="18" charset="0"/>
            </a:endParaRPr>
          </a:p>
          <a:p>
            <a:pPr indent="254000" algn="just" fontAlgn="base">
              <a:spcAft>
                <a:spcPts val="0"/>
              </a:spcAft>
            </a:pPr>
            <a:r>
              <a:rPr lang="ru-RU" sz="1000" dirty="0" smtClean="0">
                <a:solidFill>
                  <a:srgbClr val="000000"/>
                </a:solidFill>
                <a:latin typeface="Times New Roman" panose="02020603050405020304" pitchFamily="18" charset="0"/>
              </a:rPr>
              <a:t>2</a:t>
            </a:r>
            <a:r>
              <a:rPr lang="ru-RU" sz="1000" dirty="0">
                <a:solidFill>
                  <a:srgbClr val="000000"/>
                </a:solidFill>
                <a:latin typeface="Times New Roman" panose="02020603050405020304" pitchFamily="18" charset="0"/>
              </a:rPr>
              <a:t>. Законы и иные правовые акты, признанные неконституционными, в том числе ущемляющими закрепленные Конституцией права и свободы человека и гражданина, отменяются и не подлежат применению.</a:t>
            </a:r>
          </a:p>
          <a:p>
            <a:pPr indent="254000" algn="just" fontAlgn="base">
              <a:spcAft>
                <a:spcPts val="0"/>
              </a:spcAft>
            </a:pPr>
            <a:r>
              <a:rPr lang="ru-RU" sz="1000" dirty="0">
                <a:solidFill>
                  <a:srgbClr val="000000"/>
                </a:solidFill>
                <a:latin typeface="Times New Roman" panose="02020603050405020304" pitchFamily="18" charset="0"/>
              </a:rPr>
              <a:t>3. Решения Конституционного Совета вступают в силу со дня их принятия, являются общеобязательными на всей территории Республики, окончательными и обжалованию не подлежат.</a:t>
            </a:r>
            <a:endParaRPr lang="ru-RU" sz="10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82622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a:off x="6092733" y="278378"/>
            <a:ext cx="29392" cy="6340136"/>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6183087" y="392660"/>
            <a:ext cx="5826032" cy="253916"/>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В статье 78 слово «Совет» заменить словом «Суд».</a:t>
            </a:r>
          </a:p>
        </p:txBody>
      </p:sp>
      <p:sp>
        <p:nvSpPr>
          <p:cNvPr id="10" name="Прямоугольник 9"/>
          <p:cNvSpPr/>
          <p:nvPr/>
        </p:nvSpPr>
        <p:spPr>
          <a:xfrm>
            <a:off x="91437" y="156458"/>
            <a:ext cx="5860872" cy="1015663"/>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78</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Суды не вправе применять законы и иные нормативные правовые акты, ущемляющие закрепленные Конституцией права и свободы человека и гражданина. Если суд усмотрит, что закон или иной нормативный правовой акт, подлежащий применению, ущемляет закрепленные Конституцией права и свободы человека и гражданина, он обязан приостановить производство по делу и обратиться в Конституционный Совет с представлением о признании этого акта неконституционным.</a:t>
            </a:r>
          </a:p>
        </p:txBody>
      </p:sp>
      <p:sp>
        <p:nvSpPr>
          <p:cNvPr id="5" name="Прямоугольник 4"/>
          <p:cNvSpPr/>
          <p:nvPr/>
        </p:nvSpPr>
        <p:spPr>
          <a:xfrm>
            <a:off x="91437" y="1172121"/>
            <a:ext cx="5860872" cy="707886"/>
          </a:xfrm>
          <a:prstGeom prst="rect">
            <a:avLst/>
          </a:prstGeom>
        </p:spPr>
        <p:txBody>
          <a:bodyPr wrap="square">
            <a:spAutoFit/>
          </a:bodyPr>
          <a:lstStyle/>
          <a:p>
            <a:pPr indent="254000"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Статья 82, пункты 4 и 5</a:t>
            </a:r>
            <a:endParaRPr lang="" sz="1000" b="1" dirty="0">
              <a:solidFill>
                <a:srgbClr val="000000"/>
              </a:solidFill>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4. Высший Судебный Совет состоит из Председателя и других лиц, </a:t>
            </a:r>
            <a:r>
              <a:rPr lang="ru-RU" sz="1000" u="sng" dirty="0">
                <a:latin typeface="Times New Roman" panose="02020603050405020304" pitchFamily="18" charset="0"/>
                <a:cs typeface="Times New Roman" panose="02020603050405020304" pitchFamily="18" charset="0"/>
                <a:hlinkClick r:id="rId2"/>
              </a:rPr>
              <a:t>назначаемых</a:t>
            </a:r>
            <a:r>
              <a:rPr lang="ru-RU" sz="1000" dirty="0">
                <a:latin typeface="Times New Roman" panose="02020603050405020304" pitchFamily="18" charset="0"/>
                <a:cs typeface="Times New Roman" panose="02020603050405020304" pitchFamily="18" charset="0"/>
              </a:rPr>
              <a:t> Президентом Республики.</a:t>
            </a:r>
          </a:p>
          <a:p>
            <a:pPr algn="just" fontAlgn="base"/>
            <a:r>
              <a:rPr lang="ru-RU" sz="1000" dirty="0">
                <a:latin typeface="Times New Roman" panose="02020603050405020304" pitchFamily="18" charset="0"/>
                <a:cs typeface="Times New Roman" panose="02020603050405020304" pitchFamily="18" charset="0"/>
              </a:rPr>
              <a:t>5. Статус и организация работы Высшего Судебного Совета определяются </a:t>
            </a:r>
            <a:r>
              <a:rPr lang="ru-RU" sz="1000" u="sng" dirty="0">
                <a:latin typeface="Times New Roman" panose="02020603050405020304" pitchFamily="18" charset="0"/>
                <a:cs typeface="Times New Roman" panose="02020603050405020304" pitchFamily="18" charset="0"/>
                <a:hlinkClick r:id="rId3" tooltip="Закон Республики Казахстан от 4 декабря 2015 года № 436-V «О Высшем Судебном Совете Республики Казахстан» (с изменениями и дополнениями по состоянию на 20.12.2021 г.)"/>
              </a:rPr>
              <a:t>законом</a:t>
            </a:r>
            <a:r>
              <a:rPr lang="ru-RU" sz="1000" dirty="0">
                <a:latin typeface="Times New Roman" panose="02020603050405020304" pitchFamily="18" charset="0"/>
                <a:cs typeface="Times New Roman" panose="02020603050405020304" pitchFamily="18" charset="0"/>
              </a:rPr>
              <a:t>.</a:t>
            </a:r>
          </a:p>
        </p:txBody>
      </p:sp>
      <p:sp>
        <p:nvSpPr>
          <p:cNvPr id="6" name="Прямоугольник 5"/>
          <p:cNvSpPr/>
          <p:nvPr/>
        </p:nvSpPr>
        <p:spPr>
          <a:xfrm>
            <a:off x="6122125" y="852413"/>
            <a:ext cx="5826032" cy="900246"/>
          </a:xfrm>
          <a:prstGeom prst="rect">
            <a:avLst/>
          </a:prstGeom>
        </p:spPr>
        <p:txBody>
          <a:bodyPr wrap="square">
            <a:spAutoFit/>
          </a:bodyPr>
          <a:lstStyle/>
          <a:p>
            <a:pPr algn="just"/>
            <a:r>
              <a:rPr lang="ru-RU" sz="1050" b="1" dirty="0">
                <a:solidFill>
                  <a:schemeClr val="accent2"/>
                </a:solidFill>
                <a:latin typeface="Times New Roman" panose="02020603050405020304" pitchFamily="18" charset="0"/>
                <a:cs typeface="Times New Roman" panose="02020603050405020304" pitchFamily="18" charset="0"/>
              </a:rPr>
              <a:t>Пункты 4 и 5 статьи 82 изложить в следующей редакции:</a:t>
            </a:r>
          </a:p>
          <a:p>
            <a:pPr algn="just"/>
            <a:r>
              <a:rPr lang="ru-RU" sz="1050" dirty="0">
                <a:solidFill>
                  <a:schemeClr val="accent2"/>
                </a:solidFill>
                <a:latin typeface="Times New Roman" panose="02020603050405020304" pitchFamily="18" charset="0"/>
                <a:cs typeface="Times New Roman" panose="02020603050405020304" pitchFamily="18" charset="0"/>
              </a:rPr>
              <a:t>«4. Председатель Высшего Судебного Совета назначается Президентом Республики с согласия Сената Парламента.</a:t>
            </a:r>
          </a:p>
          <a:p>
            <a:pPr algn="just"/>
            <a:r>
              <a:rPr lang="ru-RU" sz="1050" dirty="0">
                <a:solidFill>
                  <a:schemeClr val="accent2"/>
                </a:solidFill>
                <a:latin typeface="Times New Roman" panose="02020603050405020304" pitchFamily="18" charset="0"/>
                <a:cs typeface="Times New Roman" panose="02020603050405020304" pitchFamily="18" charset="0"/>
              </a:rPr>
              <a:t>5. Статус, порядок формирования состава и организация работы Высшего Судебного Совета определяются законом.».</a:t>
            </a:r>
          </a:p>
        </p:txBody>
      </p:sp>
      <p:sp>
        <p:nvSpPr>
          <p:cNvPr id="2" name="Прямоугольник 1"/>
          <p:cNvSpPr/>
          <p:nvPr/>
        </p:nvSpPr>
        <p:spPr>
          <a:xfrm>
            <a:off x="6151517" y="1752659"/>
            <a:ext cx="5826032" cy="2354491"/>
          </a:xfrm>
          <a:prstGeom prst="rect">
            <a:avLst/>
          </a:prstGeom>
        </p:spPr>
        <p:txBody>
          <a:bodyPr wrap="square">
            <a:spAutoFit/>
          </a:bodyPr>
          <a:lstStyle/>
          <a:p>
            <a:pPr algn="just"/>
            <a:r>
              <a:rPr lang="ru-RU" sz="1050" b="1" dirty="0" smtClean="0">
                <a:solidFill>
                  <a:schemeClr val="accent2"/>
                </a:solidFill>
                <a:latin typeface="Times New Roman" panose="02020603050405020304" pitchFamily="18" charset="0"/>
                <a:cs typeface="Times New Roman" panose="02020603050405020304" pitchFamily="18" charset="0"/>
              </a:rPr>
              <a:t>В </a:t>
            </a:r>
            <a:r>
              <a:rPr lang="ru-RU" sz="1050" b="1" dirty="0">
                <a:solidFill>
                  <a:schemeClr val="accent2"/>
                </a:solidFill>
                <a:latin typeface="Times New Roman" panose="02020603050405020304" pitchFamily="18" charset="0"/>
                <a:cs typeface="Times New Roman" panose="02020603050405020304" pitchFamily="18" charset="0"/>
              </a:rPr>
              <a:t>пункте 4 статьи 83 слово «законом» заменить словами «конституционным законом</a:t>
            </a:r>
            <a:r>
              <a:rPr lang="ru-RU" sz="1050" b="1" dirty="0" smtClean="0">
                <a:solidFill>
                  <a:schemeClr val="accent2"/>
                </a:solidFill>
                <a:latin typeface="Times New Roman" panose="02020603050405020304" pitchFamily="18" charset="0"/>
                <a:cs typeface="Times New Roman" panose="02020603050405020304" pitchFamily="18" charset="0"/>
              </a:rPr>
              <a:t>».</a:t>
            </a:r>
            <a:r>
              <a:rPr lang="ru-RU" sz="1050" dirty="0" smtClean="0">
                <a:solidFill>
                  <a:schemeClr val="accent2"/>
                </a:solidFill>
                <a:latin typeface="Times New Roman" panose="02020603050405020304" pitchFamily="18" charset="0"/>
                <a:cs typeface="Times New Roman" panose="02020603050405020304" pitchFamily="18" charset="0"/>
              </a:rPr>
              <a:t> </a:t>
            </a:r>
            <a:r>
              <a:rPr lang="ru-RU" sz="1050" dirty="0">
                <a:solidFill>
                  <a:schemeClr val="accent2"/>
                </a:solidFill>
                <a:latin typeface="Times New Roman" panose="02020603050405020304" pitchFamily="18" charset="0"/>
                <a:cs typeface="Times New Roman" panose="02020603050405020304" pitchFamily="18" charset="0"/>
              </a:rPr>
              <a:t>Дополнить статьей 83-1 следующего содержания:</a:t>
            </a:r>
          </a:p>
          <a:p>
            <a:pPr algn="just"/>
            <a:r>
              <a:rPr lang="ru-RU" sz="1050" b="1" dirty="0">
                <a:solidFill>
                  <a:schemeClr val="accent2"/>
                </a:solidFill>
                <a:latin typeface="Times New Roman" panose="02020603050405020304" pitchFamily="18" charset="0"/>
                <a:cs typeface="Times New Roman" panose="02020603050405020304" pitchFamily="18" charset="0"/>
              </a:rPr>
              <a:t>«Статья 83-1</a:t>
            </a:r>
          </a:p>
          <a:p>
            <a:pPr algn="just"/>
            <a:r>
              <a:rPr lang="ru-RU" sz="1050" dirty="0">
                <a:solidFill>
                  <a:schemeClr val="accent2"/>
                </a:solidFill>
                <a:latin typeface="Times New Roman" panose="02020603050405020304" pitchFamily="18" charset="0"/>
                <a:cs typeface="Times New Roman" panose="02020603050405020304" pitchFamily="18" charset="0"/>
              </a:rPr>
              <a:t>1. Уполномоченный по правам человека в Республике Казахстан содействует восстановлению нарушенных прав и свобод человека и гражданина, способствует продвижению прав и свобод человека и гражданина.</a:t>
            </a:r>
          </a:p>
          <a:p>
            <a:pPr algn="just"/>
            <a:r>
              <a:rPr lang="ru-RU" sz="1050" dirty="0">
                <a:solidFill>
                  <a:schemeClr val="accent2"/>
                </a:solidFill>
                <a:latin typeface="Times New Roman" panose="02020603050405020304" pitchFamily="18" charset="0"/>
                <a:cs typeface="Times New Roman" panose="02020603050405020304" pitchFamily="18" charset="0"/>
              </a:rPr>
              <a:t>2. При осуществлении своих полномочий Уполномоченный по правам человека независим и неподотчетен государственным органам и должностным лицам.</a:t>
            </a:r>
          </a:p>
          <a:p>
            <a:pPr algn="just"/>
            <a:r>
              <a:rPr lang="ru-RU" sz="1050" dirty="0">
                <a:solidFill>
                  <a:schemeClr val="accent2"/>
                </a:solidFill>
                <a:latin typeface="Times New Roman" panose="02020603050405020304" pitchFamily="18" charset="0"/>
                <a:cs typeface="Times New Roman" panose="02020603050405020304" pitchFamily="18" charset="0"/>
              </a:rPr>
              <a:t>3. Уполномоченный по правам человека в течение срока своих полномочий не может быть арестован, подвергнут приводу, мерам административного взыскания, налагаемым в судебном порядке, привлечен к уголовной ответственности без согласия Сената, кроме случаев задержания на месте преступления или совершения тяжких преступлений.</a:t>
            </a:r>
          </a:p>
          <a:p>
            <a:pPr algn="just"/>
            <a:r>
              <a:rPr lang="ru-RU" sz="1050" dirty="0">
                <a:solidFill>
                  <a:schemeClr val="accent2"/>
                </a:solidFill>
                <a:latin typeface="Times New Roman" panose="02020603050405020304" pitchFamily="18" charset="0"/>
                <a:cs typeface="Times New Roman" panose="02020603050405020304" pitchFamily="18" charset="0"/>
              </a:rPr>
              <a:t>4. Правовое положение и организация деятельности Уполномоченного по правам человека определяются конституционным законом.».</a:t>
            </a:r>
          </a:p>
        </p:txBody>
      </p:sp>
      <p:sp>
        <p:nvSpPr>
          <p:cNvPr id="3" name="Прямоугольник 2"/>
          <p:cNvSpPr/>
          <p:nvPr/>
        </p:nvSpPr>
        <p:spPr>
          <a:xfrm>
            <a:off x="91437" y="2072367"/>
            <a:ext cx="5860872" cy="707886"/>
          </a:xfrm>
          <a:prstGeom prst="rect">
            <a:avLst/>
          </a:prstGeom>
        </p:spPr>
        <p:txBody>
          <a:bodyPr wrap="square">
            <a:spAutoFit/>
          </a:bodyPr>
          <a:lstStyle/>
          <a:p>
            <a:pPr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       </a:t>
            </a:r>
            <a:r>
              <a:rPr lang="ru-RU" sz="1000" b="1" dirty="0" smtClean="0">
                <a:solidFill>
                  <a:srgbClr val="000000"/>
                </a:solidFill>
                <a:latin typeface="Times New Roman" panose="02020603050405020304" pitchFamily="18" charset="0"/>
                <a:cs typeface="Times New Roman" panose="02020603050405020304" pitchFamily="18" charset="0"/>
              </a:rPr>
              <a:t>Статья </a:t>
            </a:r>
            <a:r>
              <a:rPr lang="" sz="1000" b="1" dirty="0" smtClean="0">
                <a:solidFill>
                  <a:srgbClr val="000000"/>
                </a:solidFill>
                <a:latin typeface="Times New Roman" panose="02020603050405020304" pitchFamily="18" charset="0"/>
                <a:cs typeface="Times New Roman" panose="02020603050405020304" pitchFamily="18" charset="0"/>
              </a:rPr>
              <a:t>83, пункт 4</a:t>
            </a:r>
            <a:endParaRPr lang="ru-RU" sz="1000" dirty="0" smtClean="0">
              <a:solidFill>
                <a:srgbClr val="000000"/>
              </a:solidFill>
              <a:latin typeface="Times New Roman" panose="02020603050405020304" pitchFamily="18" charset="0"/>
              <a:cs typeface="Times New Roman" panose="02020603050405020304" pitchFamily="18" charset="0"/>
            </a:endParaRPr>
          </a:p>
          <a:p>
            <a:pPr fontAlgn="base"/>
            <a:r>
              <a:rPr lang="ru-RU" sz="1000" dirty="0">
                <a:latin typeface="Times New Roman" panose="02020603050405020304" pitchFamily="18" charset="0"/>
                <a:cs typeface="Times New Roman" panose="02020603050405020304" pitchFamily="18" charset="0"/>
              </a:rPr>
              <a:t>4. Компетенция, организация и порядок деятельности прокуратуры Республики определяются </a:t>
            </a:r>
            <a:r>
              <a:rPr lang="ru-RU" sz="1000" u="sng" dirty="0">
                <a:latin typeface="Times New Roman" panose="02020603050405020304" pitchFamily="18" charset="0"/>
                <a:cs typeface="Times New Roman" panose="02020603050405020304" pitchFamily="18" charset="0"/>
                <a:hlinkClick r:id="rId4"/>
              </a:rPr>
              <a:t>законом</a:t>
            </a:r>
            <a:r>
              <a:rPr lang="ru-RU" sz="1000" dirty="0">
                <a:latin typeface="Times New Roman" panose="02020603050405020304" pitchFamily="18" charset="0"/>
                <a:cs typeface="Times New Roman" panose="02020603050405020304" pitchFamily="18" charset="0"/>
              </a:rPr>
              <a:t>.</a:t>
            </a:r>
          </a:p>
          <a:p>
            <a:r>
              <a:rPr lang="ru-RU" sz="1000" dirty="0">
                <a:latin typeface="Times New Roman" panose="02020603050405020304" pitchFamily="18" charset="0"/>
                <a:cs typeface="Times New Roman" panose="02020603050405020304" pitchFamily="18" charset="0"/>
              </a:rPr>
              <a:t/>
            </a:r>
            <a:br>
              <a:rPr lang="ru-RU" sz="1000" dirty="0">
                <a:latin typeface="Times New Roman" panose="02020603050405020304" pitchFamily="18" charset="0"/>
                <a:cs typeface="Times New Roman" panose="02020603050405020304" pitchFamily="18" charset="0"/>
              </a:rPr>
            </a:br>
            <a:endParaRPr lang="ru-RU" sz="1000" b="0" i="0" dirty="0">
              <a:solidFill>
                <a:srgbClr val="000000"/>
              </a:solidFill>
              <a:effectLst/>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139329" y="4107150"/>
            <a:ext cx="5860872" cy="2092881"/>
          </a:xfrm>
          <a:prstGeom prst="rect">
            <a:avLst/>
          </a:prstGeom>
        </p:spPr>
        <p:txBody>
          <a:bodyPr wrap="square">
            <a:spAutoFit/>
          </a:bodyPr>
          <a:lstStyle/>
          <a:p>
            <a:pPr algn="just" fontAlgn="base">
              <a:spcAft>
                <a:spcPts val="0"/>
              </a:spcAft>
            </a:pPr>
            <a:r>
              <a:rPr lang="" sz="1000" b="1" dirty="0" smtClean="0">
                <a:solidFill>
                  <a:srgbClr val="000000"/>
                </a:solidFill>
                <a:latin typeface="Times New Roman" panose="02020603050405020304" pitchFamily="18" charset="0"/>
                <a:cs typeface="Times New Roman" panose="02020603050405020304" pitchFamily="18" charset="0"/>
              </a:rPr>
              <a:t>       </a:t>
            </a:r>
            <a:r>
              <a:rPr lang="ru-RU" sz="1000" b="1" dirty="0" smtClean="0">
                <a:solidFill>
                  <a:srgbClr val="000000"/>
                </a:solidFill>
                <a:latin typeface="Times New Roman" panose="02020603050405020304" pitchFamily="18" charset="0"/>
                <a:cs typeface="Times New Roman" panose="02020603050405020304" pitchFamily="18" charset="0"/>
              </a:rPr>
              <a:t>Статья </a:t>
            </a:r>
            <a:r>
              <a:rPr lang="" sz="1000" b="1" dirty="0" smtClean="0">
                <a:solidFill>
                  <a:srgbClr val="000000"/>
                </a:solidFill>
                <a:latin typeface="Times New Roman" panose="02020603050405020304" pitchFamily="18" charset="0"/>
                <a:cs typeface="Times New Roman" panose="02020603050405020304" pitchFamily="18" charset="0"/>
              </a:rPr>
              <a:t>87, пункт 4, 5</a:t>
            </a:r>
            <a:endParaRPr lang="ru-RU" sz="1000" dirty="0" smtClean="0">
              <a:solidFill>
                <a:srgbClr val="000000"/>
              </a:solidFill>
              <a:latin typeface="Times New Roman" panose="02020603050405020304" pitchFamily="18" charset="0"/>
              <a:cs typeface="Times New Roman" panose="02020603050405020304" pitchFamily="18" charset="0"/>
            </a:endParaRPr>
          </a:p>
          <a:p>
            <a:pPr algn="just" fontAlgn="base"/>
            <a:r>
              <a:rPr lang="ru-RU" sz="1000" dirty="0" smtClean="0">
                <a:latin typeface="Times New Roman" panose="02020603050405020304" pitchFamily="18" charset="0"/>
                <a:cs typeface="Times New Roman" panose="02020603050405020304" pitchFamily="18" charset="0"/>
              </a:rPr>
              <a:t>4</a:t>
            </a:r>
            <a:r>
              <a:rPr lang="ru-RU" sz="1000" dirty="0">
                <a:latin typeface="Times New Roman" panose="02020603050405020304" pitchFamily="18" charset="0"/>
                <a:cs typeface="Times New Roman" panose="02020603050405020304" pitchFamily="18" charset="0"/>
              </a:rPr>
              <a:t>. Акимы областей, городов республиканского значения и столицы назначаются на должность Президентом Республики с согласия </a:t>
            </a:r>
            <a:r>
              <a:rPr lang="ru-RU" sz="1000" dirty="0" err="1">
                <a:latin typeface="Times New Roman" panose="02020603050405020304" pitchFamily="18" charset="0"/>
                <a:cs typeface="Times New Roman" panose="02020603050405020304" pitchFamily="18" charset="0"/>
              </a:rPr>
              <a:t>маслихатов</a:t>
            </a:r>
            <a:r>
              <a:rPr lang="ru-RU" sz="1000" dirty="0">
                <a:latin typeface="Times New Roman" panose="02020603050405020304" pitchFamily="18" charset="0"/>
                <a:cs typeface="Times New Roman" panose="02020603050405020304" pitchFamily="18" charset="0"/>
              </a:rPr>
              <a:t> соответственно областей, городов республиканского значения и столицы. Акимы иных административно-территориальных единиц </a:t>
            </a:r>
            <a:r>
              <a:rPr lang="ru-RU" sz="1000" u="sng" dirty="0">
                <a:latin typeface="Times New Roman" panose="02020603050405020304" pitchFamily="18" charset="0"/>
                <a:cs typeface="Times New Roman" panose="02020603050405020304" pitchFamily="18" charset="0"/>
                <a:hlinkClick r:id="rId5" tooltip="Указ Президента Республики Казахстан от 29 марта 2002 года № 828 «О некоторых вопросах кадровой политики в системе органов государственной власти» (с изменениями и дополнениями по состоянию на 19.01.2022 г.)"/>
              </a:rPr>
              <a:t>назначаются</a:t>
            </a:r>
            <a:r>
              <a:rPr lang="ru-RU" sz="1000" dirty="0">
                <a:latin typeface="Times New Roman" panose="02020603050405020304" pitchFamily="18" charset="0"/>
                <a:cs typeface="Times New Roman" panose="02020603050405020304" pitchFamily="18" charset="0"/>
              </a:rPr>
              <a:t> или избираются на должность, а также освобождаются от должности в порядке, определяемом </a:t>
            </a:r>
            <a:r>
              <a:rPr lang="ru-RU" sz="1000" u="sng" dirty="0">
                <a:latin typeface="Times New Roman" panose="02020603050405020304" pitchFamily="18" charset="0"/>
                <a:cs typeface="Times New Roman" panose="02020603050405020304" pitchFamily="18" charset="0"/>
                <a:hlinkClick r:id="rId6"/>
              </a:rPr>
              <a:t>законом</a:t>
            </a:r>
            <a:r>
              <a:rPr lang="ru-RU" sz="1000" dirty="0">
                <a:latin typeface="Times New Roman" panose="02020603050405020304" pitchFamily="18" charset="0"/>
                <a:cs typeface="Times New Roman" panose="02020603050405020304" pitchFamily="18" charset="0"/>
              </a:rPr>
              <a:t>. Президент Республики вправе по своему усмотрению освобождать </a:t>
            </a:r>
            <a:r>
              <a:rPr lang="ru-RU" sz="1000" dirty="0" err="1">
                <a:latin typeface="Times New Roman" panose="02020603050405020304" pitchFamily="18" charset="0"/>
                <a:cs typeface="Times New Roman" panose="02020603050405020304" pitchFamily="18" charset="0"/>
              </a:rPr>
              <a:t>акимов</a:t>
            </a:r>
            <a:r>
              <a:rPr lang="ru-RU" sz="1000" dirty="0">
                <a:latin typeface="Times New Roman" panose="02020603050405020304" pitchFamily="18" charset="0"/>
                <a:cs typeface="Times New Roman" panose="02020603050405020304" pitchFamily="18" charset="0"/>
              </a:rPr>
              <a:t> от должностей.</a:t>
            </a:r>
          </a:p>
          <a:p>
            <a:pPr algn="just" fontAlgn="base"/>
            <a:r>
              <a:rPr lang="ru-RU" sz="1000" i="1" dirty="0">
                <a:latin typeface="Times New Roman" panose="02020603050405020304" pitchFamily="18" charset="0"/>
                <a:cs typeface="Times New Roman" panose="02020603050405020304" pitchFamily="18" charset="0"/>
              </a:rPr>
              <a:t>Пункт 5 изложен в редакции </a:t>
            </a:r>
            <a:r>
              <a:rPr lang="ru-RU" sz="1000" i="1" u="sng" dirty="0">
                <a:latin typeface="Times New Roman" panose="02020603050405020304" pitchFamily="18" charset="0"/>
                <a:cs typeface="Times New Roman" panose="02020603050405020304" pitchFamily="18" charset="0"/>
                <a:hlinkClick r:id="rId7"/>
              </a:rPr>
              <a:t>Закона</a:t>
            </a:r>
            <a:r>
              <a:rPr lang="ru-RU" sz="1000" i="1" dirty="0">
                <a:latin typeface="Times New Roman" panose="02020603050405020304" pitchFamily="18" charset="0"/>
                <a:cs typeface="Times New Roman" panose="02020603050405020304" pitchFamily="18" charset="0"/>
              </a:rPr>
              <a:t> РК от 21.05.07 г. № 254-III (</a:t>
            </a:r>
            <a:r>
              <a:rPr lang="ru-RU" sz="1000" i="1" u="sng" dirty="0">
                <a:latin typeface="Times New Roman" panose="02020603050405020304" pitchFamily="18" charset="0"/>
                <a:cs typeface="Times New Roman" panose="02020603050405020304" pitchFamily="18" charset="0"/>
                <a:hlinkClick r:id="rId8"/>
              </a:rPr>
              <a:t>см. стар. ред.</a:t>
            </a:r>
            <a:r>
              <a:rPr lang="ru-RU" sz="1000" i="1" dirty="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a:p>
            <a:pPr algn="just" fontAlgn="base"/>
            <a:r>
              <a:rPr lang="ru-RU" sz="1000" dirty="0">
                <a:latin typeface="Times New Roman" panose="02020603050405020304" pitchFamily="18" charset="0"/>
                <a:cs typeface="Times New Roman" panose="02020603050405020304" pitchFamily="18" charset="0"/>
              </a:rPr>
              <a:t>5. По инициативе не менее одной пятой от общего числа депутатов </a:t>
            </a:r>
            <a:r>
              <a:rPr lang="ru-RU" sz="1000" dirty="0" err="1">
                <a:latin typeface="Times New Roman" panose="02020603050405020304" pitchFamily="18" charset="0"/>
                <a:cs typeface="Times New Roman" panose="02020603050405020304" pitchFamily="18" charset="0"/>
              </a:rPr>
              <a:t>маслихата</a:t>
            </a:r>
            <a:r>
              <a:rPr lang="ru-RU" sz="1000" dirty="0">
                <a:latin typeface="Times New Roman" panose="02020603050405020304" pitchFamily="18" charset="0"/>
                <a:cs typeface="Times New Roman" panose="02020603050405020304" pitchFamily="18" charset="0"/>
              </a:rPr>
              <a:t> может быть поставлен вопрос о выражении вотума недоверия </a:t>
            </a:r>
            <a:r>
              <a:rPr lang="ru-RU" sz="1000" dirty="0" err="1">
                <a:latin typeface="Times New Roman" panose="02020603050405020304" pitchFamily="18" charset="0"/>
                <a:cs typeface="Times New Roman" panose="02020603050405020304" pitchFamily="18" charset="0"/>
              </a:rPr>
              <a:t>акиму</a:t>
            </a:r>
            <a:r>
              <a:rPr lang="ru-RU" sz="1000" dirty="0">
                <a:latin typeface="Times New Roman" panose="02020603050405020304" pitchFamily="18" charset="0"/>
                <a:cs typeface="Times New Roman" panose="02020603050405020304" pitchFamily="18" charset="0"/>
              </a:rPr>
              <a:t>. В этом случае </a:t>
            </a:r>
            <a:r>
              <a:rPr lang="ru-RU" sz="1000" dirty="0" err="1">
                <a:latin typeface="Times New Roman" panose="02020603050405020304" pitchFamily="18" charset="0"/>
                <a:cs typeface="Times New Roman" panose="02020603050405020304" pitchFamily="18" charset="0"/>
              </a:rPr>
              <a:t>маслихат</a:t>
            </a:r>
            <a:r>
              <a:rPr lang="ru-RU" sz="1000" dirty="0">
                <a:latin typeface="Times New Roman" panose="02020603050405020304" pitchFamily="18" charset="0"/>
                <a:cs typeface="Times New Roman" panose="02020603050405020304" pitchFamily="18" charset="0"/>
              </a:rPr>
              <a:t> большинством голосов от общего числа его депутатов вправе выразить недоверие </a:t>
            </a:r>
            <a:r>
              <a:rPr lang="ru-RU" sz="1000" dirty="0" err="1">
                <a:latin typeface="Times New Roman" panose="02020603050405020304" pitchFamily="18" charset="0"/>
                <a:cs typeface="Times New Roman" panose="02020603050405020304" pitchFamily="18" charset="0"/>
              </a:rPr>
              <a:t>акиму</a:t>
            </a:r>
            <a:r>
              <a:rPr lang="ru-RU" sz="1000" dirty="0">
                <a:latin typeface="Times New Roman" panose="02020603050405020304" pitchFamily="18" charset="0"/>
                <a:cs typeface="Times New Roman" panose="02020603050405020304" pitchFamily="18" charset="0"/>
              </a:rPr>
              <a:t> и поставить вопрос о его освобождении от должности соответственно перед Президентом Республики либо вышестоящим </a:t>
            </a:r>
            <a:r>
              <a:rPr lang="ru-RU" sz="1000" dirty="0" err="1">
                <a:latin typeface="Times New Roman" panose="02020603050405020304" pitchFamily="18" charset="0"/>
                <a:cs typeface="Times New Roman" panose="02020603050405020304" pitchFamily="18" charset="0"/>
              </a:rPr>
              <a:t>акимом</a:t>
            </a:r>
            <a:r>
              <a:rPr lang="ru-RU" sz="1000" dirty="0">
                <a:latin typeface="Times New Roman" panose="02020603050405020304" pitchFamily="18" charset="0"/>
                <a:cs typeface="Times New Roman" panose="02020603050405020304" pitchFamily="18" charset="0"/>
              </a:rPr>
              <a:t>. Полномочия </a:t>
            </a:r>
            <a:r>
              <a:rPr lang="ru-RU" sz="1000" dirty="0" err="1">
                <a:latin typeface="Times New Roman" panose="02020603050405020304" pitchFamily="18" charset="0"/>
                <a:cs typeface="Times New Roman" panose="02020603050405020304" pitchFamily="18" charset="0"/>
              </a:rPr>
              <a:t>акимов</a:t>
            </a:r>
            <a:r>
              <a:rPr lang="ru-RU" sz="1000" dirty="0">
                <a:latin typeface="Times New Roman" panose="02020603050405020304" pitchFamily="18" charset="0"/>
                <a:cs typeface="Times New Roman" panose="02020603050405020304" pitchFamily="18" charset="0"/>
              </a:rPr>
              <a:t> областей, городов республиканского значения и столицы прекращаются при вступлении в должность вновь избранного Президента Республики</a:t>
            </a:r>
            <a:r>
              <a:rPr lang="ru-RU" sz="1000" dirty="0" smtClean="0">
                <a:latin typeface="Times New Roman" panose="02020603050405020304" pitchFamily="18" charset="0"/>
                <a:cs typeface="Times New Roman" panose="02020603050405020304" pitchFamily="18" charset="0"/>
              </a:rPr>
              <a:t>.</a:t>
            </a:r>
            <a:endParaRPr lang="ru-RU" sz="1000" dirty="0">
              <a:latin typeface="Times New Roman" panose="02020603050405020304" pitchFamily="18" charset="0"/>
              <a:cs typeface="Times New Roman" panose="02020603050405020304" pitchFamily="18" charset="0"/>
            </a:endParaRPr>
          </a:p>
        </p:txBody>
      </p:sp>
      <p:sp>
        <p:nvSpPr>
          <p:cNvPr id="11" name="Прямоугольник 10"/>
          <p:cNvSpPr/>
          <p:nvPr/>
        </p:nvSpPr>
        <p:spPr>
          <a:xfrm>
            <a:off x="6192337" y="4042137"/>
            <a:ext cx="5877744" cy="2862322"/>
          </a:xfrm>
          <a:prstGeom prst="rect">
            <a:avLst/>
          </a:prstGeom>
        </p:spPr>
        <p:txBody>
          <a:bodyPr wrap="square">
            <a:spAutoFit/>
          </a:bodyPr>
          <a:lstStyle/>
          <a:p>
            <a:pPr algn="just"/>
            <a:r>
              <a:rPr lang="ru-RU" sz="1000" b="1" dirty="0" smtClean="0">
                <a:solidFill>
                  <a:schemeClr val="accent2"/>
                </a:solidFill>
                <a:latin typeface="Times New Roman" panose="02020603050405020304" pitchFamily="18" charset="0"/>
                <a:cs typeface="Times New Roman" panose="02020603050405020304" pitchFamily="18" charset="0"/>
              </a:rPr>
              <a:t>В </a:t>
            </a:r>
            <a:r>
              <a:rPr lang="ru-RU" sz="1000" b="1" dirty="0">
                <a:solidFill>
                  <a:schemeClr val="accent2"/>
                </a:solidFill>
                <a:latin typeface="Times New Roman" panose="02020603050405020304" pitchFamily="18" charset="0"/>
                <a:cs typeface="Times New Roman" panose="02020603050405020304" pitchFamily="18" charset="0"/>
              </a:rPr>
              <a:t>статье 87:</a:t>
            </a:r>
          </a:p>
          <a:p>
            <a:pPr algn="just"/>
            <a:r>
              <a:rPr lang="ru-RU" sz="1000" b="1" dirty="0">
                <a:solidFill>
                  <a:schemeClr val="accent2"/>
                </a:solidFill>
                <a:latin typeface="Times New Roman" panose="02020603050405020304" pitchFamily="18" charset="0"/>
                <a:cs typeface="Times New Roman" panose="02020603050405020304" pitchFamily="18" charset="0"/>
              </a:rPr>
              <a:t>1) пункт 4 изложить в следующей редакции:</a:t>
            </a:r>
          </a:p>
          <a:p>
            <a:pPr algn="just"/>
            <a:r>
              <a:rPr lang="ru-RU" sz="1000" dirty="0">
                <a:solidFill>
                  <a:schemeClr val="accent2"/>
                </a:solidFill>
                <a:latin typeface="Times New Roman" panose="02020603050405020304" pitchFamily="18" charset="0"/>
                <a:cs typeface="Times New Roman" panose="02020603050405020304" pitchFamily="18" charset="0"/>
              </a:rPr>
              <a:t>«4. Акимы областей, городов республиканского значения и столицы назначаются на должность Президентом Республики с согласия депутатов </a:t>
            </a:r>
            <a:r>
              <a:rPr lang="ru-RU" sz="1000" dirty="0" err="1">
                <a:solidFill>
                  <a:schemeClr val="accent2"/>
                </a:solidFill>
                <a:latin typeface="Times New Roman" panose="02020603050405020304" pitchFamily="18" charset="0"/>
                <a:cs typeface="Times New Roman" panose="02020603050405020304" pitchFamily="18" charset="0"/>
              </a:rPr>
              <a:t>маслихатов</a:t>
            </a:r>
            <a:r>
              <a:rPr lang="ru-RU" sz="1000" dirty="0">
                <a:solidFill>
                  <a:schemeClr val="accent2"/>
                </a:solidFill>
                <a:latin typeface="Times New Roman" panose="02020603050405020304" pitchFamily="18" charset="0"/>
                <a:cs typeface="Times New Roman" panose="02020603050405020304" pitchFamily="18" charset="0"/>
              </a:rPr>
              <a:t>, расположенных на территории области, или депутатов </a:t>
            </a:r>
            <a:r>
              <a:rPr lang="ru-RU" sz="1000" dirty="0" err="1">
                <a:solidFill>
                  <a:schemeClr val="accent2"/>
                </a:solidFill>
                <a:latin typeface="Times New Roman" panose="02020603050405020304" pitchFamily="18" charset="0"/>
                <a:cs typeface="Times New Roman" panose="02020603050405020304" pitchFamily="18" charset="0"/>
              </a:rPr>
              <a:t>маслихатов</a:t>
            </a:r>
            <a:r>
              <a:rPr lang="ru-RU" sz="1000" dirty="0">
                <a:solidFill>
                  <a:schemeClr val="accent2"/>
                </a:solidFill>
                <a:latin typeface="Times New Roman" panose="02020603050405020304" pitchFamily="18" charset="0"/>
                <a:cs typeface="Times New Roman" panose="02020603050405020304" pitchFamily="18" charset="0"/>
              </a:rPr>
              <a:t> городов республиканского значения и столицы соответственно.</a:t>
            </a:r>
          </a:p>
          <a:p>
            <a:pPr algn="just"/>
            <a:r>
              <a:rPr lang="ru-RU" sz="1000" dirty="0">
                <a:solidFill>
                  <a:schemeClr val="accent2"/>
                </a:solidFill>
                <a:latin typeface="Times New Roman" panose="02020603050405020304" pitchFamily="18" charset="0"/>
                <a:cs typeface="Times New Roman" panose="02020603050405020304" pitchFamily="18" charset="0"/>
              </a:rPr>
              <a:t>Президент Республики предлагает не менее двух кандидатур, по которым проводится голосование. Кандидат, набравший большее количество голосов депутатов </a:t>
            </a:r>
            <a:r>
              <a:rPr lang="ru-RU" sz="1000" dirty="0" err="1">
                <a:solidFill>
                  <a:schemeClr val="accent2"/>
                </a:solidFill>
                <a:latin typeface="Times New Roman" panose="02020603050405020304" pitchFamily="18" charset="0"/>
                <a:cs typeface="Times New Roman" panose="02020603050405020304" pitchFamily="18" charset="0"/>
              </a:rPr>
              <a:t>маслихатов</a:t>
            </a:r>
            <a:r>
              <a:rPr lang="ru-RU" sz="1000" dirty="0">
                <a:solidFill>
                  <a:schemeClr val="accent2"/>
                </a:solidFill>
                <a:latin typeface="Times New Roman" panose="02020603050405020304" pitchFamily="18" charset="0"/>
                <a:cs typeface="Times New Roman" panose="02020603050405020304" pitchFamily="18" charset="0"/>
              </a:rPr>
              <a:t>, принявших участие в голосовании, считается получившим согласие.</a:t>
            </a:r>
          </a:p>
          <a:p>
            <a:pPr algn="just"/>
            <a:r>
              <a:rPr lang="ru-RU" sz="1000" dirty="0">
                <a:solidFill>
                  <a:schemeClr val="accent2"/>
                </a:solidFill>
                <a:latin typeface="Times New Roman" panose="02020603050405020304" pitchFamily="18" charset="0"/>
                <a:cs typeface="Times New Roman" panose="02020603050405020304" pitchFamily="18" charset="0"/>
              </a:rPr>
              <a:t>Акимы иных административно-территориальных единиц назначаются или избираются на должность, а также освобождаются от должности в порядке, определяемом законом. Президент Республики вправе по своему усмотрению освобождать от должностей </a:t>
            </a:r>
            <a:r>
              <a:rPr lang="ru-RU" sz="1000" dirty="0" err="1">
                <a:solidFill>
                  <a:schemeClr val="accent2"/>
                </a:solidFill>
                <a:latin typeface="Times New Roman" panose="02020603050405020304" pitchFamily="18" charset="0"/>
                <a:cs typeface="Times New Roman" panose="02020603050405020304" pitchFamily="18" charset="0"/>
              </a:rPr>
              <a:t>акимов</a:t>
            </a:r>
            <a:r>
              <a:rPr lang="ru-RU" sz="1000" dirty="0">
                <a:solidFill>
                  <a:schemeClr val="accent2"/>
                </a:solidFill>
                <a:latin typeface="Times New Roman" panose="02020603050405020304" pitchFamily="18" charset="0"/>
                <a:cs typeface="Times New Roman" panose="02020603050405020304" pitchFamily="18" charset="0"/>
              </a:rPr>
              <a:t> областей, городов республиканского значения и столицы.»;</a:t>
            </a:r>
          </a:p>
          <a:p>
            <a:pPr algn="just"/>
            <a:r>
              <a:rPr lang="ru-RU" sz="1000" b="1" dirty="0">
                <a:solidFill>
                  <a:schemeClr val="accent2"/>
                </a:solidFill>
                <a:latin typeface="Times New Roman" panose="02020603050405020304" pitchFamily="18" charset="0"/>
                <a:cs typeface="Times New Roman" panose="02020603050405020304" pitchFamily="18" charset="0"/>
              </a:rPr>
              <a:t>2) предложение второе пункта 5 изложить в следующей редакции:</a:t>
            </a:r>
          </a:p>
          <a:p>
            <a:pPr algn="just"/>
            <a:r>
              <a:rPr lang="ru-RU" sz="1000" dirty="0">
                <a:solidFill>
                  <a:schemeClr val="accent2"/>
                </a:solidFill>
                <a:latin typeface="Times New Roman" panose="02020603050405020304" pitchFamily="18" charset="0"/>
                <a:cs typeface="Times New Roman" panose="02020603050405020304" pitchFamily="18" charset="0"/>
              </a:rPr>
              <a:t>«В этом случае </a:t>
            </a:r>
            <a:r>
              <a:rPr lang="ru-RU" sz="1000" dirty="0" err="1">
                <a:solidFill>
                  <a:schemeClr val="accent2"/>
                </a:solidFill>
                <a:latin typeface="Times New Roman" panose="02020603050405020304" pitchFamily="18" charset="0"/>
                <a:cs typeface="Times New Roman" panose="02020603050405020304" pitchFamily="18" charset="0"/>
              </a:rPr>
              <a:t>маслихат</a:t>
            </a:r>
            <a:r>
              <a:rPr lang="ru-RU" sz="1000" dirty="0">
                <a:solidFill>
                  <a:schemeClr val="accent2"/>
                </a:solidFill>
                <a:latin typeface="Times New Roman" panose="02020603050405020304" pitchFamily="18" charset="0"/>
                <a:cs typeface="Times New Roman" panose="02020603050405020304" pitchFamily="18" charset="0"/>
              </a:rPr>
              <a:t> большинством голосов от общего числа его депутатов вправе выразить недоверие </a:t>
            </a:r>
            <a:r>
              <a:rPr lang="ru-RU" sz="1000" dirty="0" err="1">
                <a:solidFill>
                  <a:schemeClr val="accent2"/>
                </a:solidFill>
                <a:latin typeface="Times New Roman" panose="02020603050405020304" pitchFamily="18" charset="0"/>
                <a:cs typeface="Times New Roman" panose="02020603050405020304" pitchFamily="18" charset="0"/>
              </a:rPr>
              <a:t>акиму</a:t>
            </a:r>
            <a:r>
              <a:rPr lang="ru-RU" sz="1000" dirty="0">
                <a:solidFill>
                  <a:schemeClr val="accent2"/>
                </a:solidFill>
                <a:latin typeface="Times New Roman" panose="02020603050405020304" pitchFamily="18" charset="0"/>
                <a:cs typeface="Times New Roman" panose="02020603050405020304" pitchFamily="18" charset="0"/>
              </a:rPr>
              <a:t> и поставить вопрос о его освобождении от должности соответственно перед Президентом Республики в отношении </a:t>
            </a:r>
            <a:r>
              <a:rPr lang="ru-RU" sz="1000" dirty="0" err="1">
                <a:solidFill>
                  <a:schemeClr val="accent2"/>
                </a:solidFill>
                <a:latin typeface="Times New Roman" panose="02020603050405020304" pitchFamily="18" charset="0"/>
                <a:cs typeface="Times New Roman" panose="02020603050405020304" pitchFamily="18" charset="0"/>
              </a:rPr>
              <a:t>акимов</a:t>
            </a:r>
            <a:r>
              <a:rPr lang="ru-RU" sz="1000" dirty="0">
                <a:solidFill>
                  <a:schemeClr val="accent2"/>
                </a:solidFill>
                <a:latin typeface="Times New Roman" panose="02020603050405020304" pitchFamily="18" charset="0"/>
                <a:cs typeface="Times New Roman" panose="02020603050405020304" pitchFamily="18" charset="0"/>
              </a:rPr>
              <a:t> областей, городов республиканского значения и столицы либо вышестоящим </a:t>
            </a:r>
            <a:r>
              <a:rPr lang="ru-RU" sz="1000" dirty="0" err="1">
                <a:solidFill>
                  <a:schemeClr val="accent2"/>
                </a:solidFill>
                <a:latin typeface="Times New Roman" panose="02020603050405020304" pitchFamily="18" charset="0"/>
                <a:cs typeface="Times New Roman" panose="02020603050405020304" pitchFamily="18" charset="0"/>
              </a:rPr>
              <a:t>акимом</a:t>
            </a:r>
            <a:r>
              <a:rPr lang="ru-RU" sz="1000" dirty="0">
                <a:solidFill>
                  <a:schemeClr val="accent2"/>
                </a:solidFill>
                <a:latin typeface="Times New Roman" panose="02020603050405020304" pitchFamily="18" charset="0"/>
                <a:cs typeface="Times New Roman" panose="02020603050405020304" pitchFamily="18" charset="0"/>
              </a:rPr>
              <a:t> в отношении </a:t>
            </a:r>
            <a:r>
              <a:rPr lang="ru-RU" sz="1000" dirty="0" err="1">
                <a:solidFill>
                  <a:schemeClr val="accent2"/>
                </a:solidFill>
                <a:latin typeface="Times New Roman" panose="02020603050405020304" pitchFamily="18" charset="0"/>
                <a:cs typeface="Times New Roman" panose="02020603050405020304" pitchFamily="18" charset="0"/>
              </a:rPr>
              <a:t>акимов</a:t>
            </a:r>
            <a:r>
              <a:rPr lang="ru-RU" sz="1000" dirty="0">
                <a:solidFill>
                  <a:schemeClr val="accent2"/>
                </a:solidFill>
                <a:latin typeface="Times New Roman" panose="02020603050405020304" pitchFamily="18" charset="0"/>
                <a:cs typeface="Times New Roman" panose="02020603050405020304" pitchFamily="18" charset="0"/>
              </a:rPr>
              <a:t> иных</a:t>
            </a:r>
          </a:p>
          <a:p>
            <a:pPr algn="just"/>
            <a:r>
              <a:rPr lang="ru-RU" sz="1000" dirty="0">
                <a:solidFill>
                  <a:schemeClr val="accent2"/>
                </a:solidFill>
                <a:latin typeface="Times New Roman" panose="02020603050405020304" pitchFamily="18" charset="0"/>
                <a:cs typeface="Times New Roman" panose="02020603050405020304" pitchFamily="18" charset="0"/>
              </a:rPr>
              <a:t>административно-территориальных единиц.».</a:t>
            </a:r>
          </a:p>
        </p:txBody>
      </p:sp>
    </p:spTree>
    <p:extLst>
      <p:ext uri="{BB962C8B-B14F-4D97-AF65-F5344CB8AC3E}">
        <p14:creationId xmlns:p14="http://schemas.microsoft.com/office/powerpoint/2010/main" val="366796565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TotalTime>
  <Words>4418</Words>
  <Application>Microsoft Office PowerPoint</Application>
  <PresentationFormat>Широкоэкранный</PresentationFormat>
  <Paragraphs>309</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Calibri</vt:lpstr>
      <vt:lpstr>Calibri Light</vt:lpstr>
      <vt:lpstr>PTSans</vt:lpstr>
      <vt:lpstr>roboto</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Ажибаев Адильхан Муратович</dc:creator>
  <cp:lastModifiedBy>Ажибаев Адильхан Муратович</cp:lastModifiedBy>
  <cp:revision>28</cp:revision>
  <cp:lastPrinted>2022-05-06T05:51:35Z</cp:lastPrinted>
  <dcterms:created xsi:type="dcterms:W3CDTF">2022-05-06T03:11:57Z</dcterms:created>
  <dcterms:modified xsi:type="dcterms:W3CDTF">2022-05-06T10:39:36Z</dcterms:modified>
</cp:coreProperties>
</file>