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theme/theme4.xml" ContentType="application/vnd.openxmlformats-officedocument.theme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theme/theme5.xml" ContentType="application/vnd.openxmlformats-officedocument.theme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theme/theme6.xml" ContentType="application/vnd.openxmlformats-officedocument.theme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  <Override PartName="/ppt/charts/colors2.xml" ContentType="application/vnd.ms-office.chartcolorstyle+xml"/>
  <Override PartName="/ppt/charts/style2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  <p:sldMasterId id="2147483743" r:id="rId2"/>
    <p:sldMasterId id="2147483809" r:id="rId3"/>
    <p:sldMasterId id="2147483821" r:id="rId4"/>
    <p:sldMasterId id="2147483833" r:id="rId5"/>
    <p:sldMasterId id="2147483845" r:id="rId6"/>
    <p:sldMasterId id="2147483857" r:id="rId7"/>
  </p:sldMasterIdLst>
  <p:notesMasterIdLst>
    <p:notesMasterId r:id="rId21"/>
  </p:notesMasterIdLst>
  <p:handoutMasterIdLst>
    <p:handoutMasterId r:id="rId22"/>
  </p:handoutMasterIdLst>
  <p:sldIdLst>
    <p:sldId id="661" r:id="rId8"/>
    <p:sldId id="750" r:id="rId9"/>
    <p:sldId id="752" r:id="rId10"/>
    <p:sldId id="761" r:id="rId11"/>
    <p:sldId id="783" r:id="rId12"/>
    <p:sldId id="782" r:id="rId13"/>
    <p:sldId id="768" r:id="rId14"/>
    <p:sldId id="779" r:id="rId15"/>
    <p:sldId id="781" r:id="rId16"/>
    <p:sldId id="763" r:id="rId17"/>
    <p:sldId id="762" r:id="rId18"/>
    <p:sldId id="764" r:id="rId19"/>
    <p:sldId id="686" r:id="rId20"/>
  </p:sldIdLst>
  <p:sldSz cx="9144000" cy="5143500" type="screen16x9"/>
  <p:notesSz cx="6858000" cy="9947275"/>
  <p:defaultTextStyle>
    <a:defPPr>
      <a:defRPr lang="en-US"/>
    </a:defPPr>
    <a:lvl1pPr marL="0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15813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31626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47439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63252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79065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94878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610691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126504" algn="l" defTabSz="1031626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161" userDrawn="1">
          <p15:clr>
            <a:srgbClr val="A4A3A4"/>
          </p15:clr>
        </p15:guide>
        <p15:guide id="2" pos="2921" userDrawn="1">
          <p15:clr>
            <a:srgbClr val="A4A3A4"/>
          </p15:clr>
        </p15:guide>
        <p15:guide id="3" orient="horz" pos="3134" userDrawn="1">
          <p15:clr>
            <a:srgbClr val="A4A3A4"/>
          </p15:clr>
        </p15:guide>
        <p15:guide id="4" pos="216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04D7F"/>
    <a:srgbClr val="002060"/>
    <a:srgbClr val="E6E6E6"/>
    <a:srgbClr val="BF9000"/>
    <a:srgbClr val="1770B9"/>
    <a:srgbClr val="8E6C00"/>
    <a:srgbClr val="D4E9FF"/>
    <a:srgbClr val="004994"/>
    <a:srgbClr val="EAEAEA"/>
    <a:srgbClr val="8BA9C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EC20E35-A176-4012-BC5E-935CFFF8708E}" styleName="Средний стиль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ABFCF23-3B69-468F-B69F-88F6DE6A72F2}" styleName="Средний стиль 1 -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68D230F3-CF80-4859-8CE7-A43EE81993B5}" styleName="Светлый стиль 1 - акцент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4C1A8A3-306A-4EB7-A6B1-4F7E0EB9C5D6}" styleName="Средний стиль 3 -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2102" autoAdjust="0"/>
  </p:normalViewPr>
  <p:slideViewPr>
    <p:cSldViewPr snapToObjects="1">
      <p:cViewPr>
        <p:scale>
          <a:sx n="99" d="100"/>
          <a:sy n="99" d="100"/>
        </p:scale>
        <p:origin x="-558" y="7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33" d="100"/>
        <a:sy n="33" d="100"/>
      </p:scale>
      <p:origin x="0" y="7134"/>
    </p:cViewPr>
  </p:sorterViewPr>
  <p:notesViewPr>
    <p:cSldViewPr snapToObjects="1">
      <p:cViewPr varScale="1">
        <p:scale>
          <a:sx n="75" d="100"/>
          <a:sy n="75" d="100"/>
        </p:scale>
        <p:origin x="-1938" y="-84"/>
      </p:cViewPr>
      <p:guideLst>
        <p:guide orient="horz" pos="2161"/>
        <p:guide orient="horz" pos="3134"/>
        <p:guide pos="2921"/>
        <p:guide pos="2161"/>
      </p:guideLst>
    </p:cSldViewPr>
  </p:notesViewPr>
  <p:gridSpacing cx="57607" cy="57607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notesMaster" Target="notesMasters/notesMaster1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24" Type="http://schemas.openxmlformats.org/officeDocument/2006/relationships/viewProps" Target="viewProps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8.xml"/><Relationship Id="rId23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&#1050;&#1085;&#1080;&#1075;&#1072;1" TargetMode="External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microsoft.com/office/2011/relationships/chartStyle" Target="style2.xml"/><Relationship Id="rId2" Type="http://schemas.microsoft.com/office/2011/relationships/chartColorStyle" Target="colors2.xml"/><Relationship Id="rId1" Type="http://schemas.openxmlformats.org/officeDocument/2006/relationships/oleObject" Target="file:///C:\Users\&#1044;&#1080;&#1085;&#1072;&#1088;&#1072;\OneDrive\&#1056;&#1072;&#1073;&#1086;&#1095;&#1080;&#1081;%20&#1089;&#1090;&#1086;&#1083;\&#1051;&#1080;&#1089;&#1090;%20Microsoft%20Excel%20(2)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Лист1!$B$14</c:f>
              <c:strCache>
                <c:ptCount val="1"/>
                <c:pt idx="0">
                  <c:v>DB-2014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Лист1!$B$15</c:f>
              <c:numCache>
                <c:formatCode>General</c:formatCode>
                <c:ptCount val="1"/>
                <c:pt idx="0">
                  <c:v>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EFC-450A-824D-46BB80E47BB3}"/>
            </c:ext>
          </c:extLst>
        </c:ser>
        <c:ser>
          <c:idx val="1"/>
          <c:order val="1"/>
          <c:tx>
            <c:strRef>
              <c:f>Лист1!$C$14</c:f>
              <c:strCache>
                <c:ptCount val="1"/>
                <c:pt idx="0">
                  <c:v>DB-2015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Лист1!$C$15</c:f>
              <c:numCache>
                <c:formatCode>General</c:formatCode>
                <c:ptCount val="1"/>
                <c:pt idx="0">
                  <c:v>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EFC-450A-824D-46BB80E47BB3}"/>
            </c:ext>
          </c:extLst>
        </c:ser>
        <c:ser>
          <c:idx val="2"/>
          <c:order val="2"/>
          <c:tx>
            <c:strRef>
              <c:f>Лист1!$D$14</c:f>
              <c:strCache>
                <c:ptCount val="1"/>
                <c:pt idx="0">
                  <c:v>DB-2016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Лист1!$D$15</c:f>
              <c:numCache>
                <c:formatCode>General</c:formatCode>
                <c:ptCount val="1"/>
                <c:pt idx="0">
                  <c:v>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EFC-450A-824D-46BB80E47BB3}"/>
            </c:ext>
          </c:extLst>
        </c:ser>
        <c:ser>
          <c:idx val="3"/>
          <c:order val="3"/>
          <c:tx>
            <c:strRef>
              <c:f>Лист1!$E$14</c:f>
              <c:strCache>
                <c:ptCount val="1"/>
                <c:pt idx="0">
                  <c:v>DB-2017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Лист1!$E$15</c:f>
              <c:numCache>
                <c:formatCode>General</c:formatCode>
                <c:ptCount val="1"/>
                <c:pt idx="0">
                  <c:v>65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EFC-450A-824D-46BB80E47BB3}"/>
            </c:ext>
          </c:extLst>
        </c:ser>
        <c:ser>
          <c:idx val="4"/>
          <c:order val="4"/>
          <c:tx>
            <c:strRef>
              <c:f>Лист1!$F$14</c:f>
              <c:strCache>
                <c:ptCount val="1"/>
                <c:pt idx="0">
                  <c:v>DB-2018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Лист1!$F$15</c:f>
              <c:numCache>
                <c:formatCode>General</c:formatCode>
                <c:ptCount val="1"/>
                <c:pt idx="0">
                  <c:v>64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EFC-450A-824D-46BB80E47BB3}"/>
            </c:ext>
          </c:extLst>
        </c:ser>
        <c:ser>
          <c:idx val="5"/>
          <c:order val="5"/>
          <c:tx>
            <c:strRef>
              <c:f>Лист1!$G$14</c:f>
              <c:strCache>
                <c:ptCount val="1"/>
                <c:pt idx="0">
                  <c:v>DB-2019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Лист1!$G$15</c:f>
              <c:numCache>
                <c:formatCode>General</c:formatCode>
                <c:ptCount val="1"/>
                <c:pt idx="0">
                  <c:v>72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2EFC-450A-824D-46BB80E47BB3}"/>
            </c:ext>
          </c:extLst>
        </c:ser>
        <c:ser>
          <c:idx val="6"/>
          <c:order val="6"/>
          <c:tx>
            <c:strRef>
              <c:f>Лист1!$H$14</c:f>
              <c:strCache>
                <c:ptCount val="1"/>
                <c:pt idx="0">
                  <c:v>DB-2020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val>
            <c:numRef>
              <c:f>Лист1!$H$15</c:f>
              <c:numCache>
                <c:formatCode>General</c:formatCode>
                <c:ptCount val="1"/>
                <c:pt idx="0">
                  <c:v>75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6-2EFC-450A-824D-46BB80E47BB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81533568"/>
        <c:axId val="81543552"/>
      </c:barChart>
      <c:catAx>
        <c:axId val="81533568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81543552"/>
        <c:crosses val="autoZero"/>
        <c:auto val="1"/>
        <c:lblAlgn val="ctr"/>
        <c:lblOffset val="100"/>
        <c:noMultiLvlLbl val="0"/>
      </c:catAx>
      <c:valAx>
        <c:axId val="8154355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815335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5.0000107817409066E-2"/>
          <c:y val="0.73662327384713544"/>
          <c:w val="0.89999978436518191"/>
          <c:h val="0.1172940425871281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Лист1!$B$3</c:f>
              <c:strCache>
                <c:ptCount val="1"/>
                <c:pt idx="0">
                  <c:v>об обжаловании решений и действий (бездействий) органов госвласти и должностных лиц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800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Лист1!$C$2:$G$2</c:f>
              <c:strCache>
                <c:ptCount val="5"/>
                <c:pt idx="0">
                  <c:v>2015г.</c:v>
                </c:pt>
                <c:pt idx="1">
                  <c:v>2016г.</c:v>
                </c:pt>
                <c:pt idx="2">
                  <c:v>2017г.</c:v>
                </c:pt>
                <c:pt idx="3">
                  <c:v>2018г.</c:v>
                </c:pt>
                <c:pt idx="4">
                  <c:v>2019г.</c:v>
                </c:pt>
              </c:strCache>
            </c:strRef>
          </c:cat>
          <c:val>
            <c:numRef>
              <c:f>Лист1!$C$3:$G$3</c:f>
              <c:numCache>
                <c:formatCode>0</c:formatCode>
                <c:ptCount val="5"/>
                <c:pt idx="0">
                  <c:v>17481</c:v>
                </c:pt>
                <c:pt idx="1">
                  <c:v>36601</c:v>
                </c:pt>
                <c:pt idx="2">
                  <c:v>45086</c:v>
                </c:pt>
                <c:pt idx="3">
                  <c:v>52051</c:v>
                </c:pt>
                <c:pt idx="4">
                  <c:v>73247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E78-4257-93A4-1BC5D6F338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43469184"/>
        <c:axId val="143475072"/>
        <c:axId val="0"/>
      </c:bar3DChart>
      <c:catAx>
        <c:axId val="1434691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800" b="1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143475072"/>
        <c:crosses val="autoZero"/>
        <c:auto val="1"/>
        <c:lblAlgn val="ctr"/>
        <c:lblOffset val="100"/>
        <c:noMultiLvlLbl val="0"/>
      </c:catAx>
      <c:valAx>
        <c:axId val="143475072"/>
        <c:scaling>
          <c:orientation val="minMax"/>
        </c:scaling>
        <c:delete val="1"/>
        <c:axPos val="l"/>
        <c:numFmt formatCode="0" sourceLinked="1"/>
        <c:majorTickMark val="none"/>
        <c:minorTickMark val="none"/>
        <c:tickLblPos val="nextTo"/>
        <c:crossAx val="143469184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invertIfNegative val="0"/>
          <c:dLbls>
            <c:dLbl>
              <c:idx val="0"/>
              <c:layout>
                <c:manualLayout>
                  <c:x val="2.7777777777777776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56D-4167-A2BE-13FE4DA091FE}"/>
                </c:ext>
              </c:extLst>
            </c:dLbl>
            <c:dLbl>
              <c:idx val="1"/>
              <c:layout>
                <c:manualLayout>
                  <c:x val="3.3333333333333333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56D-4167-A2BE-13FE4DA091FE}"/>
                </c:ext>
              </c:extLst>
            </c:dLbl>
            <c:dLbl>
              <c:idx val="2"/>
              <c:layout>
                <c:manualLayout>
                  <c:x val="3.3333333333333333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56D-4167-A2BE-13FE4DA091FE}"/>
                </c:ext>
              </c:extLst>
            </c:dLbl>
            <c:dLbl>
              <c:idx val="3"/>
              <c:layout>
                <c:manualLayout>
                  <c:x val="3.6111111111111108E-2"/>
                  <c:y val="-4.16666666666666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A56D-4167-A2BE-13FE4DA091FE}"/>
                </c:ext>
              </c:extLst>
            </c:dLbl>
            <c:dLbl>
              <c:idx val="4"/>
              <c:layout>
                <c:manualLayout>
                  <c:x val="3.8888670166229218E-2"/>
                  <c:y val="-5.09262904636920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A56D-4167-A2BE-13FE4DA091F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>
                    <a:solidFill>
                      <a:schemeClr val="tx1"/>
                    </a:solidFill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Лист2!$B$7:$F$7</c:f>
              <c:strCache>
                <c:ptCount val="5"/>
                <c:pt idx="0">
                  <c:v>2015г.</c:v>
                </c:pt>
                <c:pt idx="1">
                  <c:v>2016г.</c:v>
                </c:pt>
                <c:pt idx="2">
                  <c:v>2017г.</c:v>
                </c:pt>
                <c:pt idx="3">
                  <c:v>2018г.</c:v>
                </c:pt>
                <c:pt idx="4">
                  <c:v>2019г.</c:v>
                </c:pt>
              </c:strCache>
            </c:strRef>
          </c:cat>
          <c:val>
            <c:numRef>
              <c:f>Лист2!$B$8:$F$8</c:f>
              <c:numCache>
                <c:formatCode>General</c:formatCode>
                <c:ptCount val="5"/>
                <c:pt idx="0">
                  <c:v>235525</c:v>
                </c:pt>
                <c:pt idx="1">
                  <c:v>319826</c:v>
                </c:pt>
                <c:pt idx="2">
                  <c:v>396002</c:v>
                </c:pt>
                <c:pt idx="3">
                  <c:v>445940</c:v>
                </c:pt>
                <c:pt idx="4">
                  <c:v>501649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5-A56D-4167-A2BE-13FE4DA091F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75"/>
        <c:shape val="box"/>
        <c:axId val="143508992"/>
        <c:axId val="143516032"/>
        <c:axId val="0"/>
      </c:bar3DChart>
      <c:catAx>
        <c:axId val="143508992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txPr>
          <a:bodyPr/>
          <a:lstStyle/>
          <a:p>
            <a:pPr>
              <a:defRPr sz="800" b="1"/>
            </a:pPr>
            <a:endParaRPr lang="ru-RU"/>
          </a:p>
        </c:txPr>
        <c:crossAx val="143516032"/>
        <c:crosses val="autoZero"/>
        <c:auto val="1"/>
        <c:lblAlgn val="ctr"/>
        <c:lblOffset val="100"/>
        <c:noMultiLvlLbl val="0"/>
      </c:catAx>
      <c:valAx>
        <c:axId val="143516032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143508992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900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2"/>
    </cs:fontRef>
    <cs:defRPr sz="900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900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1600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900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900" kern="1200"/>
  </cs:valueAxis>
  <cs:wall>
    <cs:lnRef idx="0"/>
    <cs:fillRef idx="0"/>
    <cs:effectRef idx="0"/>
    <cs:fontRef idx="minor">
      <a:schemeClr val="tx2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9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11"/>
          <p:cNvSpPr>
            <a:spLocks noGrp="1"/>
          </p:cNvSpPr>
          <p:nvPr>
            <p:ph type="sldNum" sz="quarter" idx="3"/>
          </p:nvPr>
        </p:nvSpPr>
        <p:spPr>
          <a:xfrm>
            <a:off x="6573441" y="331576"/>
            <a:ext cx="284560" cy="497364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r">
              <a:defRPr sz="1200"/>
            </a:lvl1pPr>
          </a:lstStyle>
          <a:p>
            <a:fld id="{80C5BA55-396F-46DB-98CB-67F5915743A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323807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l">
              <a:defRPr sz="1200"/>
            </a:lvl1pPr>
          </a:lstStyle>
          <a:p>
            <a:r>
              <a:rPr lang="en-US" dirty="0"/>
              <a:t>My First Template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5011" y="0"/>
            <a:ext cx="2971800" cy="497364"/>
          </a:xfrm>
          <a:prstGeom prst="rect">
            <a:avLst/>
          </a:prstGeom>
        </p:spPr>
        <p:txBody>
          <a:bodyPr vert="horz" lIns="91989" tIns="45994" rIns="91989" bIns="45994" rtlCol="0"/>
          <a:lstStyle>
            <a:lvl1pPr algn="r">
              <a:defRPr sz="1200"/>
            </a:lvl1pPr>
          </a:lstStyle>
          <a:p>
            <a:fld id="{3581CD31-4B7D-4FD2-B052-E296BFBA018F}" type="datetimeFigureOut">
              <a:rPr lang="en-US" smtClean="0"/>
              <a:pPr/>
              <a:t>2/5/2021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989" tIns="45994" rIns="91989" bIns="45994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1" y="4724956"/>
            <a:ext cx="5486400" cy="4476274"/>
          </a:xfrm>
          <a:prstGeom prst="rect">
            <a:avLst/>
          </a:prstGeom>
        </p:spPr>
        <p:txBody>
          <a:bodyPr vert="horz" lIns="91989" tIns="45994" rIns="91989" bIns="45994" rtlCol="0">
            <a:normAutofit/>
          </a:bodyPr>
          <a:lstStyle/>
          <a:p>
            <a:pPr lvl="0"/>
            <a:r>
              <a:rPr lang="en-US" dirty="0" err="1"/>
              <a:t>Clickyflfyyjvc</a:t>
            </a:r>
            <a:r>
              <a:rPr lang="en-US" dirty="0"/>
              <a:t> </a:t>
            </a:r>
            <a:r>
              <a:rPr lang="en-US" dirty="0" err="1"/>
              <a:t>kf</a:t>
            </a:r>
            <a:endParaRPr lang="en-US" dirty="0"/>
          </a:p>
          <a:p>
            <a:pPr lvl="0"/>
            <a:endParaRPr lang="en-US" dirty="0"/>
          </a:p>
          <a:p>
            <a:pPr lvl="0"/>
            <a:r>
              <a:rPr lang="en-US" dirty="0"/>
              <a:t>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7609"/>
            <a:ext cx="2971800" cy="497364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l">
              <a:defRPr sz="1200"/>
            </a:lvl1pPr>
          </a:lstStyle>
          <a:p>
            <a:r>
              <a:rPr lang="en-US" dirty="0"/>
              <a:t>This is me Adam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5011" y="9447609"/>
            <a:ext cx="2971800" cy="497364"/>
          </a:xfrm>
          <a:prstGeom prst="rect">
            <a:avLst/>
          </a:prstGeom>
        </p:spPr>
        <p:txBody>
          <a:bodyPr vert="horz" lIns="91989" tIns="45994" rIns="91989" bIns="45994" rtlCol="0" anchor="b"/>
          <a:lstStyle>
            <a:lvl1pPr algn="r">
              <a:defRPr sz="1200"/>
            </a:lvl1pPr>
          </a:lstStyle>
          <a:p>
            <a:fld id="{C0D40C94-5092-4638-9E1F-C533F19764C0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580691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515813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1031626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547439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2063252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2579065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094878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610691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126504" algn="l" defTabSz="1031626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14300" y="746125"/>
            <a:ext cx="6629400" cy="3729038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5226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6250942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451395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3397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862155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17758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2302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 marL="0" marR="0" lvl="0" indent="0" algn="l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My First Template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12302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52610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5950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48811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Верхний колонтитул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My First Template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33385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907081D-3F59-4A16-8081-8F85BBB5741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856985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60490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843790" y="406017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0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367790" y="758010"/>
            <a:ext cx="4114800" cy="200746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05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01750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23725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507486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843141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533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1398665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25931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105644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843790" y="406017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0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367790" y="758010"/>
            <a:ext cx="4114800" cy="200746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05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</p:spPr>
        <p:txBody>
          <a:bodyPr lIns="68580" tIns="34290" rIns="68580" bIns="34290" anchor="b"/>
          <a:lstStyle>
            <a:lvl1pPr algn="ctr">
              <a:defRPr sz="45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28650" y="4767264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ru-RU">
              <a:solidFill>
                <a:srgbClr val="262626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028950" y="4767264"/>
            <a:ext cx="30861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endParaRPr lang="ru-RU">
              <a:solidFill>
                <a:srgbClr val="262626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457950" y="4767264"/>
            <a:ext cx="2057400" cy="273844"/>
          </a:xfrm>
          <a:prstGeom prst="rect">
            <a:avLst/>
          </a:prstGeom>
        </p:spPr>
        <p:txBody>
          <a:bodyPr lIns="68580" tIns="34290" rIns="68580" bIns="34290"/>
          <a:lstStyle/>
          <a:p>
            <a:fld id="{83DA032E-7AAF-4A07-84FA-83387E910E33}" type="slidenum">
              <a:rPr lang="ru-RU" smtClean="0">
                <a:solidFill>
                  <a:srgbClr val="262626"/>
                </a:solidFill>
              </a:rPr>
              <a:pPr/>
              <a:t>‹#›</a:t>
            </a:fld>
            <a:endParaRPr lang="ru-RU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85460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907081D-3F59-4A16-8081-8F85BBB57413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61903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132322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843790" y="406017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0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367790" y="758010"/>
            <a:ext cx="4114800" cy="200746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05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44110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2508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67342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15761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252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32197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151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28026886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262626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262626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907081D-3F59-4A16-8081-8F85BBB57413}" type="slidenum">
              <a:rPr lang="ru-RU" smtClean="0">
                <a:solidFill>
                  <a:srgbClr val="262626"/>
                </a:solidFill>
              </a:rPr>
              <a:pPr/>
              <a:t>‹#›</a:t>
            </a:fld>
            <a:endParaRPr lang="ru-RU" dirty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1549266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578957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843790" y="406017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0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367790" y="758010"/>
            <a:ext cx="4114800" cy="200746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05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071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99658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91075605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40559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2409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42082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361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18867434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262626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262626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907081D-3F59-4A16-8081-8F85BBB57413}" type="slidenum">
              <a:rPr lang="ru-RU" smtClean="0">
                <a:solidFill>
                  <a:srgbClr val="262626"/>
                </a:solidFill>
              </a:rPr>
              <a:pPr/>
              <a:t>‹#›</a:t>
            </a:fld>
            <a:endParaRPr lang="ru-RU" dirty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3261596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872449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843790" y="406017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0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367790" y="758010"/>
            <a:ext cx="4114800" cy="200746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05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9491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799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511941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0895043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5846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179568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0658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462962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262626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262626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907081D-3F59-4A16-8081-8F85BBB57413}" type="slidenum">
              <a:rPr lang="ru-RU" smtClean="0">
                <a:solidFill>
                  <a:srgbClr val="262626"/>
                </a:solidFill>
              </a:rPr>
              <a:pPr/>
              <a:t>‹#›</a:t>
            </a:fld>
            <a:endParaRPr lang="ru-RU" dirty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1341123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17717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843790" y="406017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0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367790" y="758010"/>
            <a:ext cx="4114800" cy="200746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05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32786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34270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78986643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937662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596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3557032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32877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57270447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262626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262626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907081D-3F59-4A16-8081-8F85BBB57413}" type="slidenum">
              <a:rPr lang="ru-RU" smtClean="0">
                <a:solidFill>
                  <a:srgbClr val="262626"/>
                </a:solidFill>
              </a:rPr>
              <a:pPr/>
              <a:t>‹#›</a:t>
            </a:fld>
            <a:endParaRPr lang="ru-RU" dirty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830996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5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562719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2843790" y="406017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r">
              <a:defRPr sz="2000" b="1" baseline="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367790" y="758010"/>
            <a:ext cx="4114800" cy="200746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0" indent="0" algn="r">
              <a:buNone/>
              <a:defRPr sz="1050" b="1" i="0" baseline="0">
                <a:solidFill>
                  <a:schemeClr val="bg1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10" name="Flowchart: Off-page Connector 9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1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49450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6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Free Blank With 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sp>
        <p:nvSpPr>
          <p:cNvPr id="8" name="Flowchart: Off-page Connector 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54095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ree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19981081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_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20376342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9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9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9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5" name="Rectangle 14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10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1" name="Rectangle 10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2" name="Rectangle 11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18" name="Flowchart: Off-page Connector 17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9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2816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</p:spTree>
    <p:extLst>
      <p:ext uri="{BB962C8B-B14F-4D97-AF65-F5344CB8AC3E}">
        <p14:creationId xmlns:p14="http://schemas.microsoft.com/office/powerpoint/2010/main" val="349275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69258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FFFFFF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66765361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262626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ru-RU" dirty="0">
              <a:solidFill>
                <a:srgbClr val="262626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/>
          <a:lstStyle/>
          <a:p>
            <a:fld id="{A907081D-3F59-4A16-8081-8F85BBB57413}" type="slidenum">
              <a:rPr lang="ru-RU" smtClean="0">
                <a:solidFill>
                  <a:srgbClr val="262626"/>
                </a:solidFill>
              </a:rPr>
              <a:pPr/>
              <a:t>‹#›</a:t>
            </a:fld>
            <a:endParaRPr lang="ru-RU" dirty="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7876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Main Title+ SubTitle+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54724" y="267471"/>
            <a:ext cx="5638800" cy="353524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algn="l">
              <a:defRPr sz="2400" b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5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654724" y="619464"/>
            <a:ext cx="4114800" cy="200746"/>
          </a:xfrm>
          <a:prstGeom prst="rect">
            <a:avLst/>
          </a:prstGeom>
        </p:spPr>
        <p:txBody>
          <a:bodyPr wrap="none" lIns="0" tIns="0" rIns="0" bIns="0" anchor="ctr">
            <a:noAutofit/>
          </a:bodyPr>
          <a:lstStyle>
            <a:lvl1pPr marL="0" indent="0" algn="l">
              <a:buNone/>
              <a:defRPr sz="1400" b="1" baseline="0">
                <a:solidFill>
                  <a:schemeClr val="bg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SUBTEXT GOES HERE</a:t>
            </a:r>
          </a:p>
        </p:txBody>
      </p:sp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  <p:sp>
        <p:nvSpPr>
          <p:cNvPr id="22" name="Flowchart: Off-page Connector 21"/>
          <p:cNvSpPr/>
          <p:nvPr userDrawn="1"/>
        </p:nvSpPr>
        <p:spPr>
          <a:xfrm rot="5400000">
            <a:off x="8798362" y="94651"/>
            <a:ext cx="288035" cy="403249"/>
          </a:xfrm>
          <a:prstGeom prst="flowChartOffpageConnector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777315" y="152258"/>
            <a:ext cx="381001" cy="274637"/>
          </a:xfrm>
          <a:prstGeom prst="rect">
            <a:avLst/>
          </a:prstGeom>
        </p:spPr>
        <p:txBody>
          <a:bodyPr anchor="ctr"/>
          <a:lstStyle>
            <a:lvl1pPr algn="ctr">
              <a:defRPr sz="900" b="1">
                <a:solidFill>
                  <a:schemeClr val="bg1"/>
                </a:solidFill>
              </a:defRPr>
            </a:lvl1pPr>
          </a:lstStyle>
          <a:p>
            <a:fld id="{C136B7D2-B98C-44FD-8D04-7EC62A56497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 build="p">
        <p:tmplLst>
          <p:tmpl lvl="1">
            <p:tnLst>
              <p:par>
                <p:cTn presetID="10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/>
                        <p:tgtEl>
                          <p:spTgt spid="15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oo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7"/>
          <p:cNvGrpSpPr/>
          <p:nvPr userDrawn="1"/>
        </p:nvGrpSpPr>
        <p:grpSpPr>
          <a:xfrm>
            <a:off x="0" y="5048853"/>
            <a:ext cx="9144000" cy="94649"/>
            <a:chOff x="0" y="2573904"/>
            <a:chExt cx="8767278" cy="44695"/>
          </a:xfrm>
        </p:grpSpPr>
        <p:grpSp>
          <p:nvGrpSpPr>
            <p:cNvPr id="4" name="Group 43"/>
            <p:cNvGrpSpPr/>
            <p:nvPr/>
          </p:nvGrpSpPr>
          <p:grpSpPr>
            <a:xfrm>
              <a:off x="0" y="2573904"/>
              <a:ext cx="3752335" cy="44695"/>
              <a:chOff x="0" y="2573904"/>
              <a:chExt cx="3752335" cy="44695"/>
            </a:xfrm>
          </p:grpSpPr>
          <p:sp>
            <p:nvSpPr>
              <p:cNvPr id="18" name="Rectangle 17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Rectangle 18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0" name="Rectangle 19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grpSp>
          <p:nvGrpSpPr>
            <p:cNvPr id="5" name="Group 44"/>
            <p:cNvGrpSpPr/>
            <p:nvPr/>
          </p:nvGrpSpPr>
          <p:grpSpPr>
            <a:xfrm>
              <a:off x="3752335" y="2573904"/>
              <a:ext cx="5014943" cy="44695"/>
              <a:chOff x="0" y="2573904"/>
              <a:chExt cx="5014943" cy="44695"/>
            </a:xfrm>
          </p:grpSpPr>
          <p:sp>
            <p:nvSpPr>
              <p:cNvPr id="12" name="Rectangle 11"/>
              <p:cNvSpPr/>
              <p:nvPr/>
            </p:nvSpPr>
            <p:spPr>
              <a:xfrm>
                <a:off x="0" y="2573904"/>
                <a:ext cx="1262608" cy="44695"/>
              </a:xfrm>
              <a:prstGeom prst="rect">
                <a:avLst/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3" name="Rectangle 12"/>
              <p:cNvSpPr/>
              <p:nvPr/>
            </p:nvSpPr>
            <p:spPr>
              <a:xfrm>
                <a:off x="1262608" y="2573904"/>
                <a:ext cx="1262608" cy="44695"/>
              </a:xfrm>
              <a:prstGeom prst="rect">
                <a:avLst/>
              </a:prstGeom>
              <a:solidFill>
                <a:schemeClr val="accent5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4" name="Rectangle 13"/>
              <p:cNvSpPr/>
              <p:nvPr/>
            </p:nvSpPr>
            <p:spPr>
              <a:xfrm>
                <a:off x="2489727" y="2573904"/>
                <a:ext cx="1262608" cy="44695"/>
              </a:xfrm>
              <a:prstGeom prst="rect">
                <a:avLst/>
              </a:prstGeom>
              <a:solidFill>
                <a:schemeClr val="accent6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6" name="Rectangle 15"/>
              <p:cNvSpPr/>
              <p:nvPr/>
            </p:nvSpPr>
            <p:spPr>
              <a:xfrm>
                <a:off x="3752335" y="2573904"/>
                <a:ext cx="1262608" cy="44695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theme" Target="../theme/theme5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1.xml"/><Relationship Id="rId3" Type="http://schemas.openxmlformats.org/officeDocument/2006/relationships/slideLayout" Target="../slideLayouts/slideLayout56.xml"/><Relationship Id="rId7" Type="http://schemas.openxmlformats.org/officeDocument/2006/relationships/slideLayout" Target="../slideLayouts/slideLayout60.xml"/><Relationship Id="rId2" Type="http://schemas.openxmlformats.org/officeDocument/2006/relationships/slideLayout" Target="../slideLayouts/slideLayout55.xml"/><Relationship Id="rId1" Type="http://schemas.openxmlformats.org/officeDocument/2006/relationships/slideLayout" Target="../slideLayouts/slideLayout54.xml"/><Relationship Id="rId6" Type="http://schemas.openxmlformats.org/officeDocument/2006/relationships/slideLayout" Target="../slideLayouts/slideLayout59.xml"/><Relationship Id="rId11" Type="http://schemas.openxmlformats.org/officeDocument/2006/relationships/theme" Target="../theme/theme6.xml"/><Relationship Id="rId5" Type="http://schemas.openxmlformats.org/officeDocument/2006/relationships/slideLayout" Target="../slideLayouts/slideLayout58.xml"/><Relationship Id="rId10" Type="http://schemas.openxmlformats.org/officeDocument/2006/relationships/slideLayout" Target="../slideLayouts/slideLayout63.xml"/><Relationship Id="rId4" Type="http://schemas.openxmlformats.org/officeDocument/2006/relationships/slideLayout" Target="../slideLayouts/slideLayout57.xml"/><Relationship Id="rId9" Type="http://schemas.openxmlformats.org/officeDocument/2006/relationships/slideLayout" Target="../slideLayouts/slideLayout62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1.xml"/><Relationship Id="rId3" Type="http://schemas.openxmlformats.org/officeDocument/2006/relationships/slideLayout" Target="../slideLayouts/slideLayout66.xml"/><Relationship Id="rId7" Type="http://schemas.openxmlformats.org/officeDocument/2006/relationships/slideLayout" Target="../slideLayouts/slideLayout70.xml"/><Relationship Id="rId2" Type="http://schemas.openxmlformats.org/officeDocument/2006/relationships/slideLayout" Target="../slideLayouts/slideLayout65.xml"/><Relationship Id="rId1" Type="http://schemas.openxmlformats.org/officeDocument/2006/relationships/slideLayout" Target="../slideLayouts/slideLayout64.xml"/><Relationship Id="rId6" Type="http://schemas.openxmlformats.org/officeDocument/2006/relationships/slideLayout" Target="../slideLayouts/slideLayout69.xml"/><Relationship Id="rId11" Type="http://schemas.openxmlformats.org/officeDocument/2006/relationships/theme" Target="../theme/theme7.xml"/><Relationship Id="rId5" Type="http://schemas.openxmlformats.org/officeDocument/2006/relationships/slideLayout" Target="../slideLayouts/slideLayout68.xml"/><Relationship Id="rId10" Type="http://schemas.openxmlformats.org/officeDocument/2006/relationships/slideLayout" Target="../slideLayouts/slideLayout73.xml"/><Relationship Id="rId4" Type="http://schemas.openxmlformats.org/officeDocument/2006/relationships/slideLayout" Target="../slideLayouts/slideLayout67.xml"/><Relationship Id="rId9" Type="http://schemas.openxmlformats.org/officeDocument/2006/relationships/slideLayout" Target="../slideLayouts/slideLayout7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6" r:id="rId2"/>
    <p:sldLayoutId id="2147483738" r:id="rId3"/>
    <p:sldLayoutId id="2147483695" r:id="rId4"/>
    <p:sldLayoutId id="2147483697" r:id="rId5"/>
    <p:sldLayoutId id="2147483703" r:id="rId6"/>
    <p:sldLayoutId id="2147483698" r:id="rId7"/>
    <p:sldLayoutId id="2147483704" r:id="rId8"/>
    <p:sldLayoutId id="2147483739" r:id="rId9"/>
    <p:sldLayoutId id="2147483754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 flip="none" rotWithShape="1">
          <a:gsLst>
            <a:gs pos="100000">
              <a:schemeClr val="bg1">
                <a:lumMod val="95000"/>
              </a:schemeClr>
            </a:gs>
            <a:gs pos="0">
              <a:schemeClr val="bg1">
                <a:lumMod val="95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413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68" r:id="rId11"/>
    <p:sldLayoutId id="2147483767" r:id="rId12"/>
    <p:sldLayoutId id="2147483807" r:id="rId13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3255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4576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27327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4" r:id="rId1"/>
    <p:sldLayoutId id="2147483835" r:id="rId2"/>
    <p:sldLayoutId id="2147483836" r:id="rId3"/>
    <p:sldLayoutId id="2147483837" r:id="rId4"/>
    <p:sldLayoutId id="2147483838" r:id="rId5"/>
    <p:sldLayoutId id="2147483839" r:id="rId6"/>
    <p:sldLayoutId id="2147483840" r:id="rId7"/>
    <p:sldLayoutId id="2147483841" r:id="rId8"/>
    <p:sldLayoutId id="2147483842" r:id="rId9"/>
    <p:sldLayoutId id="2147483843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4370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6" r:id="rId1"/>
    <p:sldLayoutId id="2147483847" r:id="rId2"/>
    <p:sldLayoutId id="2147483848" r:id="rId3"/>
    <p:sldLayoutId id="2147483849" r:id="rId4"/>
    <p:sldLayoutId id="2147483850" r:id="rId5"/>
    <p:sldLayoutId id="2147483851" r:id="rId6"/>
    <p:sldLayoutId id="2147483852" r:id="rId7"/>
    <p:sldLayoutId id="2147483853" r:id="rId8"/>
    <p:sldLayoutId id="2147483854" r:id="rId9"/>
    <p:sldLayoutId id="2147483855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27282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1.svg"/><Relationship Id="rId5" Type="http://schemas.openxmlformats.org/officeDocument/2006/relationships/image" Target="../media/image37.png"/><Relationship Id="rId4" Type="http://schemas.openxmlformats.org/officeDocument/2006/relationships/image" Target="../media/image69.sv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svg"/><Relationship Id="rId3" Type="http://schemas.openxmlformats.org/officeDocument/2006/relationships/image" Target="../media/image38.png"/><Relationship Id="rId7" Type="http://schemas.openxmlformats.org/officeDocument/2006/relationships/image" Target="../media/image4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3.svg"/><Relationship Id="rId5" Type="http://schemas.openxmlformats.org/officeDocument/2006/relationships/image" Target="../media/image39.png"/><Relationship Id="rId10" Type="http://schemas.openxmlformats.org/officeDocument/2006/relationships/image" Target="../media/image71.svg"/><Relationship Id="rId4" Type="http://schemas.openxmlformats.org/officeDocument/2006/relationships/image" Target="../media/image61.svg"/><Relationship Id="rId9" Type="http://schemas.openxmlformats.org/officeDocument/2006/relationships/image" Target="../media/image37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9.svg"/><Relationship Id="rId13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3.png"/><Relationship Id="rId12" Type="http://schemas.openxmlformats.org/officeDocument/2006/relationships/image" Target="../media/image83.sv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87.sv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77.svg"/><Relationship Id="rId11" Type="http://schemas.openxmlformats.org/officeDocument/2006/relationships/image" Target="../media/image45.png"/><Relationship Id="rId5" Type="http://schemas.openxmlformats.org/officeDocument/2006/relationships/image" Target="../media/image42.png"/><Relationship Id="rId15" Type="http://schemas.openxmlformats.org/officeDocument/2006/relationships/image" Target="../media/image47.png"/><Relationship Id="rId10" Type="http://schemas.openxmlformats.org/officeDocument/2006/relationships/image" Target="../media/image81.svg"/><Relationship Id="rId4" Type="http://schemas.openxmlformats.org/officeDocument/2006/relationships/image" Target="../media/image75.svg"/><Relationship Id="rId9" Type="http://schemas.openxmlformats.org/officeDocument/2006/relationships/image" Target="../media/image44.png"/><Relationship Id="rId14" Type="http://schemas.openxmlformats.org/officeDocument/2006/relationships/image" Target="../media/image85.sv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Relationship Id="rId4" Type="http://schemas.openxmlformats.org/officeDocument/2006/relationships/chart" Target="../charts/chart3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svg"/><Relationship Id="rId13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7.png"/><Relationship Id="rId12" Type="http://schemas.openxmlformats.org/officeDocument/2006/relationships/image" Target="../media/image15.sv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9.svg"/><Relationship Id="rId11" Type="http://schemas.openxmlformats.org/officeDocument/2006/relationships/image" Target="../media/image9.png"/><Relationship Id="rId5" Type="http://schemas.openxmlformats.org/officeDocument/2006/relationships/image" Target="../media/image6.png"/><Relationship Id="rId10" Type="http://schemas.openxmlformats.org/officeDocument/2006/relationships/image" Target="../media/image13.svg"/><Relationship Id="rId4" Type="http://schemas.openxmlformats.org/officeDocument/2006/relationships/image" Target="../media/image7.svg"/><Relationship Id="rId9" Type="http://schemas.openxmlformats.org/officeDocument/2006/relationships/image" Target="../media/image8.png"/><Relationship Id="rId14" Type="http://schemas.openxmlformats.org/officeDocument/2006/relationships/image" Target="../media/image17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19.sv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image" Target="../media/image12.png"/><Relationship Id="rId7" Type="http://schemas.openxmlformats.org/officeDocument/2006/relationships/image" Target="../media/image14.png"/><Relationship Id="rId12" Type="http://schemas.openxmlformats.org/officeDocument/2006/relationships/image" Target="../media/image29.sv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23.svg"/><Relationship Id="rId11" Type="http://schemas.openxmlformats.org/officeDocument/2006/relationships/image" Target="../media/image16.png"/><Relationship Id="rId5" Type="http://schemas.openxmlformats.org/officeDocument/2006/relationships/image" Target="../media/image13.png"/><Relationship Id="rId10" Type="http://schemas.openxmlformats.org/officeDocument/2006/relationships/image" Target="../media/image27.svg"/><Relationship Id="rId4" Type="http://schemas.openxmlformats.org/officeDocument/2006/relationships/image" Target="../media/image21.svg"/><Relationship Id="rId9" Type="http://schemas.openxmlformats.org/officeDocument/2006/relationships/image" Target="../media/image15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svg"/><Relationship Id="rId13" Type="http://schemas.openxmlformats.org/officeDocument/2006/relationships/image" Target="../media/image22.png"/><Relationship Id="rId18" Type="http://schemas.openxmlformats.org/officeDocument/2006/relationships/image" Target="../media/image45.svg"/><Relationship Id="rId3" Type="http://schemas.openxmlformats.org/officeDocument/2006/relationships/image" Target="../media/image17.png"/><Relationship Id="rId7" Type="http://schemas.openxmlformats.org/officeDocument/2006/relationships/image" Target="../media/image19.png"/><Relationship Id="rId12" Type="http://schemas.openxmlformats.org/officeDocument/2006/relationships/image" Target="../media/image39.svg"/><Relationship Id="rId17" Type="http://schemas.openxmlformats.org/officeDocument/2006/relationships/image" Target="../media/image24.png"/><Relationship Id="rId2" Type="http://schemas.openxmlformats.org/officeDocument/2006/relationships/notesSlide" Target="../notesSlides/notesSlide8.xml"/><Relationship Id="rId16" Type="http://schemas.openxmlformats.org/officeDocument/2006/relationships/image" Target="../media/image43.sv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33.svg"/><Relationship Id="rId11" Type="http://schemas.openxmlformats.org/officeDocument/2006/relationships/image" Target="../media/image21.png"/><Relationship Id="rId5" Type="http://schemas.openxmlformats.org/officeDocument/2006/relationships/image" Target="../media/image18.png"/><Relationship Id="rId15" Type="http://schemas.openxmlformats.org/officeDocument/2006/relationships/image" Target="../media/image23.png"/><Relationship Id="rId10" Type="http://schemas.openxmlformats.org/officeDocument/2006/relationships/image" Target="../media/image37.svg"/><Relationship Id="rId4" Type="http://schemas.openxmlformats.org/officeDocument/2006/relationships/image" Target="../media/image31.svg"/><Relationship Id="rId9" Type="http://schemas.openxmlformats.org/officeDocument/2006/relationships/image" Target="../media/image20.png"/><Relationship Id="rId14" Type="http://schemas.openxmlformats.org/officeDocument/2006/relationships/image" Target="../media/image41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svg"/><Relationship Id="rId13" Type="http://schemas.openxmlformats.org/officeDocument/2006/relationships/image" Target="../media/image30.png"/><Relationship Id="rId18" Type="http://schemas.openxmlformats.org/officeDocument/2006/relationships/image" Target="../media/image61.svg"/><Relationship Id="rId3" Type="http://schemas.openxmlformats.org/officeDocument/2006/relationships/image" Target="../media/image25.png"/><Relationship Id="rId21" Type="http://schemas.openxmlformats.org/officeDocument/2006/relationships/image" Target="../media/image34.png"/><Relationship Id="rId7" Type="http://schemas.openxmlformats.org/officeDocument/2006/relationships/image" Target="../media/image27.png"/><Relationship Id="rId12" Type="http://schemas.openxmlformats.org/officeDocument/2006/relationships/image" Target="../media/image55.svg"/><Relationship Id="rId17" Type="http://schemas.openxmlformats.org/officeDocument/2006/relationships/image" Target="../media/image32.png"/><Relationship Id="rId2" Type="http://schemas.openxmlformats.org/officeDocument/2006/relationships/notesSlide" Target="../notesSlides/notesSlide9.xml"/><Relationship Id="rId16" Type="http://schemas.openxmlformats.org/officeDocument/2006/relationships/image" Target="../media/image59.svg"/><Relationship Id="rId20" Type="http://schemas.openxmlformats.org/officeDocument/2006/relationships/image" Target="../media/image63.sv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49.svg"/><Relationship Id="rId11" Type="http://schemas.openxmlformats.org/officeDocument/2006/relationships/image" Target="../media/image29.png"/><Relationship Id="rId24" Type="http://schemas.openxmlformats.org/officeDocument/2006/relationships/image" Target="../media/image67.svg"/><Relationship Id="rId5" Type="http://schemas.openxmlformats.org/officeDocument/2006/relationships/image" Target="../media/image26.png"/><Relationship Id="rId15" Type="http://schemas.openxmlformats.org/officeDocument/2006/relationships/image" Target="../media/image31.png"/><Relationship Id="rId23" Type="http://schemas.openxmlformats.org/officeDocument/2006/relationships/image" Target="../media/image35.png"/><Relationship Id="rId10" Type="http://schemas.openxmlformats.org/officeDocument/2006/relationships/image" Target="../media/image53.svg"/><Relationship Id="rId19" Type="http://schemas.openxmlformats.org/officeDocument/2006/relationships/image" Target="../media/image33.png"/><Relationship Id="rId4" Type="http://schemas.openxmlformats.org/officeDocument/2006/relationships/image" Target="../media/image47.svg"/><Relationship Id="rId9" Type="http://schemas.openxmlformats.org/officeDocument/2006/relationships/image" Target="../media/image28.png"/><Relationship Id="rId14" Type="http://schemas.openxmlformats.org/officeDocument/2006/relationships/image" Target="../media/image57.svg"/><Relationship Id="rId22" Type="http://schemas.openxmlformats.org/officeDocument/2006/relationships/image" Target="../media/image6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9101" y="440291"/>
            <a:ext cx="1267354" cy="653488"/>
          </a:xfrm>
          <a:prstGeom prst="rect">
            <a:avLst/>
          </a:prstGeom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8777315" y="2290760"/>
            <a:ext cx="381001" cy="274637"/>
          </a:xfrm>
        </p:spPr>
        <p:txBody>
          <a:bodyPr/>
          <a:lstStyle/>
          <a:p>
            <a:fld id="{C136B7D2-B98C-44FD-8D04-7EC62A564975}" type="slidenum">
              <a:rPr lang="en-US" sz="1050" smtClean="0"/>
              <a:pPr/>
              <a:t>1</a:t>
            </a:fld>
            <a:endParaRPr lang="en-US" sz="1050" dirty="0"/>
          </a:p>
        </p:txBody>
      </p:sp>
      <p:pic>
        <p:nvPicPr>
          <p:cNvPr id="1026" name="Picture 2" descr="https://ombudsmanbiz.kz/assets/images/logo_rus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9009" y="440291"/>
            <a:ext cx="2274022" cy="758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366" y="477768"/>
            <a:ext cx="703583" cy="683053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1676595" y="564622"/>
            <a:ext cx="1916086" cy="577081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ru-RU" sz="1050" b="1" dirty="0">
                <a:solidFill>
                  <a:srgbClr val="104D7F"/>
                </a:solidFill>
              </a:rPr>
              <a:t>Министерство национальной экономики Республики Казахстан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707895" y="4760816"/>
            <a:ext cx="1916086" cy="253916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050" b="1" dirty="0">
                <a:solidFill>
                  <a:srgbClr val="104D7F"/>
                </a:solidFill>
              </a:rPr>
              <a:t>Нур-Султан, 2021 год</a:t>
            </a:r>
          </a:p>
        </p:txBody>
      </p:sp>
      <p:sp>
        <p:nvSpPr>
          <p:cNvPr id="11" name="Прямоугольник 10">
            <a:extLst>
              <a:ext uri="{FF2B5EF4-FFF2-40B4-BE49-F238E27FC236}">
                <a16:creationId xmlns:a16="http://schemas.microsoft.com/office/drawing/2014/main" xmlns="" id="{5204659A-892F-471A-B251-CEDD2704FAA7}"/>
              </a:ext>
            </a:extLst>
          </p:cNvPr>
          <p:cNvSpPr/>
          <p:nvPr/>
        </p:nvSpPr>
        <p:spPr>
          <a:xfrm>
            <a:off x="0" y="1534824"/>
            <a:ext cx="9144000" cy="1256619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2" name="Прямоугольник 11">
            <a:extLst>
              <a:ext uri="{FF2B5EF4-FFF2-40B4-BE49-F238E27FC236}">
                <a16:creationId xmlns:a16="http://schemas.microsoft.com/office/drawing/2014/main" xmlns="" id="{B871E720-5F06-4FF2-9D5F-2F88D0F4C09E}"/>
              </a:ext>
            </a:extLst>
          </p:cNvPr>
          <p:cNvSpPr/>
          <p:nvPr/>
        </p:nvSpPr>
        <p:spPr>
          <a:xfrm>
            <a:off x="337437" y="2049090"/>
            <a:ext cx="1366512" cy="1125130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800" dirty="0"/>
          </a:p>
        </p:txBody>
      </p:sp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xmlns="" id="{62341FE4-0470-4982-9067-443821FE4C3C}"/>
              </a:ext>
            </a:extLst>
          </p:cNvPr>
          <p:cNvSpPr/>
          <p:nvPr/>
        </p:nvSpPr>
        <p:spPr>
          <a:xfrm>
            <a:off x="748662" y="2416655"/>
            <a:ext cx="7834552" cy="132343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4000" b="1" dirty="0">
                <a:solidFill>
                  <a:srgbClr val="104D7F"/>
                </a:solidFill>
              </a:rPr>
              <a:t>РЕГУЛИРОВАНИЕ </a:t>
            </a:r>
          </a:p>
          <a:p>
            <a:pPr algn="ctr"/>
            <a:r>
              <a:rPr lang="ru-RU" sz="4000" b="1" dirty="0">
                <a:solidFill>
                  <a:srgbClr val="104D7F"/>
                </a:solidFill>
              </a:rPr>
              <a:t>«С ЧИСТОГО ЛИСТА»</a:t>
            </a: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3CF68630-0D3A-4554-A8D3-02CFEC363A14}"/>
              </a:ext>
            </a:extLst>
          </p:cNvPr>
          <p:cNvSpPr/>
          <p:nvPr/>
        </p:nvSpPr>
        <p:spPr>
          <a:xfrm>
            <a:off x="6047575" y="3938144"/>
            <a:ext cx="2592314" cy="577081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ru-RU" sz="1050" b="1" dirty="0" err="1">
                <a:solidFill>
                  <a:srgbClr val="104D7F"/>
                </a:solidFill>
              </a:rPr>
              <a:t>Устемиров</a:t>
            </a:r>
            <a:r>
              <a:rPr lang="ru-RU" sz="1050" b="1" dirty="0">
                <a:solidFill>
                  <a:srgbClr val="104D7F"/>
                </a:solidFill>
              </a:rPr>
              <a:t> Ербол </a:t>
            </a:r>
            <a:r>
              <a:rPr lang="ru-RU" sz="1050" b="1" dirty="0" err="1">
                <a:solidFill>
                  <a:srgbClr val="104D7F"/>
                </a:solidFill>
              </a:rPr>
              <a:t>Лесбекович</a:t>
            </a:r>
            <a:r>
              <a:rPr lang="ru-RU" sz="1050" b="1" dirty="0">
                <a:solidFill>
                  <a:srgbClr val="104D7F"/>
                </a:solidFill>
              </a:rPr>
              <a:t>, </a:t>
            </a:r>
          </a:p>
          <a:p>
            <a:r>
              <a:rPr lang="ru-RU" sz="1050" dirty="0">
                <a:solidFill>
                  <a:srgbClr val="104D7F"/>
                </a:solidFill>
              </a:rPr>
              <a:t>советник Председателя Правления НПП РК «</a:t>
            </a:r>
            <a:r>
              <a:rPr lang="ru-RU" sz="1050" dirty="0" err="1">
                <a:solidFill>
                  <a:srgbClr val="104D7F"/>
                </a:solidFill>
              </a:rPr>
              <a:t>Атамекен</a:t>
            </a:r>
            <a:r>
              <a:rPr lang="ru-RU" sz="1050" dirty="0">
                <a:solidFill>
                  <a:srgbClr val="104D7F"/>
                </a:solidFill>
              </a:rPr>
              <a:t>»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500E92BE-C08C-484F-BCDA-502E1388BBE7}"/>
              </a:ext>
            </a:extLst>
          </p:cNvPr>
          <p:cNvSpPr txBox="1"/>
          <p:nvPr/>
        </p:nvSpPr>
        <p:spPr>
          <a:xfrm>
            <a:off x="5064205" y="3934906"/>
            <a:ext cx="957112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-RU" sz="1050" b="1" i="0" u="none" strike="noStrike" kern="1200" cap="none" spc="0" normalizeH="0" baseline="0" noProof="0" dirty="0">
                <a:ln>
                  <a:noFill/>
                </a:ln>
                <a:solidFill>
                  <a:srgbClr val="104D7F"/>
                </a:solidFill>
                <a:effectLst/>
                <a:uLnTx/>
                <a:uFillTx/>
                <a:latin typeface="Arial"/>
                <a:ea typeface="+mn-ea"/>
              </a:rPr>
              <a:t>Докладчик: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23259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2C3BC556-855F-4D12-A241-0580E96EC333}"/>
              </a:ext>
            </a:extLst>
          </p:cNvPr>
          <p:cNvSpPr/>
          <p:nvPr/>
        </p:nvSpPr>
        <p:spPr>
          <a:xfrm>
            <a:off x="475422" y="2950044"/>
            <a:ext cx="8326967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450342" y="3891095"/>
            <a:ext cx="8326969" cy="709272"/>
          </a:xfrm>
          <a:prstGeom prst="rect">
            <a:avLst/>
          </a:prstGeom>
          <a:solidFill>
            <a:schemeClr val="accent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dirty="0">
              <a:solidFill>
                <a:schemeClr val="bg1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3F034170-11FF-401D-8B0A-7A2CF653A770}"/>
              </a:ext>
            </a:extLst>
          </p:cNvPr>
          <p:cNvSpPr/>
          <p:nvPr/>
        </p:nvSpPr>
        <p:spPr>
          <a:xfrm>
            <a:off x="-18280" y="4733806"/>
            <a:ext cx="9180560" cy="4096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450342" y="1642842"/>
            <a:ext cx="8326969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"/>
            <a:ext cx="9144000" cy="613112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475" y="285694"/>
            <a:ext cx="1048552" cy="460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450343" y="507607"/>
            <a:ext cx="8326967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104D7F"/>
                </a:solidFill>
              </a:rPr>
              <a:t>НОВЫЙ РАЗРЕШИТЕЛЬНЫЙ ПОРЯДОК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2594267" y="1138663"/>
            <a:ext cx="4039119" cy="338554"/>
          </a:xfrm>
          <a:prstGeom prst="rect">
            <a:avLst/>
          </a:prstGeom>
          <a:solidFill>
            <a:srgbClr val="104D7F"/>
          </a:solidFill>
          <a:ln w="28575">
            <a:noFill/>
            <a:prstDash val="sysDot"/>
          </a:ln>
        </p:spPr>
        <p:txBody>
          <a:bodyPr wrap="none">
            <a:spAutoFit/>
          </a:bodyPr>
          <a:lstStyle/>
          <a:p>
            <a:r>
              <a:rPr lang="ru-RU" sz="1600" b="1" dirty="0">
                <a:solidFill>
                  <a:schemeClr val="bg1"/>
                </a:solidFill>
              </a:rPr>
              <a:t>ЗРК «О разрешениях и уведомлениях</a:t>
            </a:r>
          </a:p>
        </p:txBody>
      </p:sp>
      <p:sp>
        <p:nvSpPr>
          <p:cNvPr id="21" name="Прямоугольный треугольник 20"/>
          <p:cNvSpPr/>
          <p:nvPr/>
        </p:nvSpPr>
        <p:spPr>
          <a:xfrm rot="5400000" flipV="1">
            <a:off x="728957" y="629738"/>
            <a:ext cx="133088" cy="640158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982498" y="4764774"/>
            <a:ext cx="2133600" cy="273844"/>
          </a:xfrm>
        </p:spPr>
        <p:txBody>
          <a:bodyPr/>
          <a:lstStyle/>
          <a:p>
            <a:pPr algn="r"/>
            <a:fld id="{A907081D-3F59-4A16-8081-8F85BBB57413}" type="slidenum">
              <a:rPr lang="ru-RU" sz="1050" smtClean="0"/>
              <a:pPr algn="r"/>
              <a:t>10</a:t>
            </a:fld>
            <a:endParaRPr lang="ru-RU" sz="1050" dirty="0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F171FB48-951E-4E2B-8399-EA419FFAC41D}"/>
              </a:ext>
            </a:extLst>
          </p:cNvPr>
          <p:cNvSpPr txBox="1"/>
          <p:nvPr/>
        </p:nvSpPr>
        <p:spPr>
          <a:xfrm>
            <a:off x="1230793" y="1684746"/>
            <a:ext cx="754651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Законодательное урегулирование сопутствующих разрешений, а также разрешений СЕМ и </a:t>
            </a:r>
            <a:r>
              <a:rPr lang="ru-RU" sz="1200" b="1" dirty="0" err="1">
                <a:solidFill>
                  <a:schemeClr val="tx2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квазигоссектора</a:t>
            </a:r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34956" y="4003236"/>
            <a:ext cx="740789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Достижение определенности, прозрачности и эффективности </a:t>
            </a:r>
          </a:p>
          <a:p>
            <a:pPr algn="ctr"/>
            <a:r>
              <a:rPr lang="ru-RU" sz="1600" b="1" dirty="0">
                <a:solidFill>
                  <a:schemeClr val="bg1"/>
                </a:solidFill>
              </a:rPr>
              <a:t>разрешительной системы</a:t>
            </a:r>
          </a:p>
        </p:txBody>
      </p:sp>
      <p:sp>
        <p:nvSpPr>
          <p:cNvPr id="13" name="Стрелка: вниз 68">
            <a:extLst>
              <a:ext uri="{FF2B5EF4-FFF2-40B4-BE49-F238E27FC236}">
                <a16:creationId xmlns:a16="http://schemas.microsoft.com/office/drawing/2014/main" xmlns="" id="{A21DD095-853D-4F60-86E7-439DAC9B7347}"/>
              </a:ext>
            </a:extLst>
          </p:cNvPr>
          <p:cNvSpPr/>
          <p:nvPr/>
        </p:nvSpPr>
        <p:spPr>
          <a:xfrm>
            <a:off x="4163647" y="3666283"/>
            <a:ext cx="950515" cy="188081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FF0000"/>
              </a:solidFill>
            </a:endParaRPr>
          </a:p>
        </p:txBody>
      </p: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5C970367-F227-4373-96EB-37A3131D5006}"/>
              </a:ext>
            </a:extLst>
          </p:cNvPr>
          <p:cNvCxnSpPr>
            <a:cxnSpLocks/>
          </p:cNvCxnSpPr>
          <p:nvPr/>
        </p:nvCxnSpPr>
        <p:spPr>
          <a:xfrm flipH="1">
            <a:off x="450344" y="3666283"/>
            <a:ext cx="8326967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0D991335-2090-4435-B93A-63CF646A92F0}"/>
              </a:ext>
            </a:extLst>
          </p:cNvPr>
          <p:cNvSpPr txBox="1"/>
          <p:nvPr/>
        </p:nvSpPr>
        <p:spPr>
          <a:xfrm>
            <a:off x="1230794" y="2952100"/>
            <a:ext cx="746286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Внесение дополнений в отраслевые законы по формированию правил выдачи сопутствующих разрешений, а также разрешения СЕМ и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квазигоссектора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  <a:endParaRPr kumimoji="0" lang="ru-RU" sz="1050" i="1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12141ACA-BC1F-4683-9839-3626F7074132}"/>
              </a:ext>
            </a:extLst>
          </p:cNvPr>
          <p:cNvSpPr/>
          <p:nvPr/>
        </p:nvSpPr>
        <p:spPr>
          <a:xfrm>
            <a:off x="450344" y="2304243"/>
            <a:ext cx="8326967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chemeClr val="tx2"/>
              </a:solidFill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D4C5DF0-D1DC-4ABA-A19F-CE500D25EFF4}"/>
              </a:ext>
            </a:extLst>
          </p:cNvPr>
          <p:cNvSpPr txBox="1"/>
          <p:nvPr/>
        </p:nvSpPr>
        <p:spPr>
          <a:xfrm>
            <a:off x="1230793" y="2319232"/>
            <a:ext cx="720087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Введение </a:t>
            </a:r>
            <a:r>
              <a:rPr lang="ru-RU" sz="1200" b="1" noProof="0" dirty="0">
                <a:solidFill>
                  <a:schemeClr val="tx2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 </a:t>
            </a:r>
            <a:r>
              <a:rPr kumimoji="0" lang="ru-RU" sz="1200" b="1" i="0" u="none" strike="noStrike" kern="1200" cap="none" spc="0" normalizeH="0" baseline="0" noProof="0" dirty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закон новых приложений – для сопутствующих разрешений и для разрешений СЕМ и </a:t>
            </a:r>
            <a:r>
              <a:rPr kumimoji="0" lang="ru-RU" sz="1200" b="1" i="0" u="none" strike="noStrike" kern="1200" cap="none" spc="0" normalizeH="0" baseline="0" noProof="0" dirty="0" err="1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квазигоссектора</a:t>
            </a: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grpSp>
        <p:nvGrpSpPr>
          <p:cNvPr id="22" name="Group 114">
            <a:extLst>
              <a:ext uri="{FF2B5EF4-FFF2-40B4-BE49-F238E27FC236}">
                <a16:creationId xmlns:a16="http://schemas.microsoft.com/office/drawing/2014/main" xmlns="" id="{7A64248D-B9A6-4F5B-979A-19D296BACD53}"/>
              </a:ext>
            </a:extLst>
          </p:cNvPr>
          <p:cNvGrpSpPr/>
          <p:nvPr/>
        </p:nvGrpSpPr>
        <p:grpSpPr>
          <a:xfrm>
            <a:off x="664564" y="3042106"/>
            <a:ext cx="352008" cy="325193"/>
            <a:chOff x="7531100" y="317501"/>
            <a:chExt cx="1150938" cy="950913"/>
          </a:xfrm>
          <a:solidFill>
            <a:schemeClr val="accent1"/>
          </a:solidFill>
        </p:grpSpPr>
        <p:sp>
          <p:nvSpPr>
            <p:cNvPr id="23" name="Freeform 29">
              <a:extLst>
                <a:ext uri="{FF2B5EF4-FFF2-40B4-BE49-F238E27FC236}">
                  <a16:creationId xmlns:a16="http://schemas.microsoft.com/office/drawing/2014/main" xmlns="" id="{4B5B53BE-39CF-48F9-9251-DD28086A6EF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6675" y="708026"/>
              <a:ext cx="552450" cy="44450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6" y="12"/>
                </a:cxn>
                <a:cxn ang="0">
                  <a:pos x="140" y="12"/>
                </a:cxn>
                <a:cxn ang="0">
                  <a:pos x="146" y="6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2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3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140" y="12"/>
                    <a:pt x="140" y="12"/>
                    <a:pt x="140" y="12"/>
                  </a:cubicBezTo>
                  <a:cubicBezTo>
                    <a:pt x="143" y="12"/>
                    <a:pt x="146" y="9"/>
                    <a:pt x="146" y="6"/>
                  </a:cubicBezTo>
                  <a:cubicBezTo>
                    <a:pt x="145" y="3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24" name="Freeform 30">
              <a:extLst>
                <a:ext uri="{FF2B5EF4-FFF2-40B4-BE49-F238E27FC236}">
                  <a16:creationId xmlns:a16="http://schemas.microsoft.com/office/drawing/2014/main" xmlns="" id="{9C26D97C-C7F9-46CA-8ED1-716B1A1E864D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531100" y="317501"/>
              <a:ext cx="1098550" cy="803275"/>
            </a:xfrm>
            <a:custGeom>
              <a:avLst/>
              <a:gdLst/>
              <a:ahLst/>
              <a:cxnLst>
                <a:cxn ang="0">
                  <a:pos x="211" y="196"/>
                </a:cxn>
                <a:cxn ang="0">
                  <a:pos x="209" y="192"/>
                </a:cxn>
                <a:cxn ang="0">
                  <a:pos x="24" y="192"/>
                </a:cxn>
                <a:cxn ang="0">
                  <a:pos x="24" y="20"/>
                </a:cxn>
                <a:cxn ang="0">
                  <a:pos x="249" y="20"/>
                </a:cxn>
                <a:cxn ang="0">
                  <a:pos x="249" y="162"/>
                </a:cxn>
                <a:cxn ang="0">
                  <a:pos x="249" y="162"/>
                </a:cxn>
                <a:cxn ang="0">
                  <a:pos x="260" y="159"/>
                </a:cxn>
                <a:cxn ang="0">
                  <a:pos x="270" y="162"/>
                </a:cxn>
                <a:cxn ang="0">
                  <a:pos x="274" y="161"/>
                </a:cxn>
                <a:cxn ang="0">
                  <a:pos x="290" y="167"/>
                </a:cxn>
                <a:cxn ang="0">
                  <a:pos x="290" y="20"/>
                </a:cxn>
                <a:cxn ang="0">
                  <a:pos x="270" y="0"/>
                </a:cxn>
                <a:cxn ang="0">
                  <a:pos x="20" y="0"/>
                </a:cxn>
                <a:cxn ang="0">
                  <a:pos x="0" y="20"/>
                </a:cxn>
                <a:cxn ang="0">
                  <a:pos x="0" y="192"/>
                </a:cxn>
                <a:cxn ang="0">
                  <a:pos x="20" y="212"/>
                </a:cxn>
                <a:cxn ang="0">
                  <a:pos x="185" y="212"/>
                </a:cxn>
                <a:cxn ang="0">
                  <a:pos x="185" y="207"/>
                </a:cxn>
                <a:cxn ang="0">
                  <a:pos x="203" y="195"/>
                </a:cxn>
                <a:cxn ang="0">
                  <a:pos x="211" y="196"/>
                </a:cxn>
                <a:cxn ang="0">
                  <a:pos x="211" y="196"/>
                </a:cxn>
                <a:cxn ang="0">
                  <a:pos x="211" y="196"/>
                </a:cxn>
              </a:cxnLst>
              <a:rect l="0" t="0" r="r" b="b"/>
              <a:pathLst>
                <a:path w="290" h="212">
                  <a:moveTo>
                    <a:pt x="211" y="196"/>
                  </a:moveTo>
                  <a:cubicBezTo>
                    <a:pt x="210" y="195"/>
                    <a:pt x="209" y="193"/>
                    <a:pt x="209" y="192"/>
                  </a:cubicBezTo>
                  <a:cubicBezTo>
                    <a:pt x="24" y="192"/>
                    <a:pt x="24" y="192"/>
                    <a:pt x="24" y="192"/>
                  </a:cubicBezTo>
                  <a:cubicBezTo>
                    <a:pt x="24" y="20"/>
                    <a:pt x="24" y="20"/>
                    <a:pt x="24" y="20"/>
                  </a:cubicBezTo>
                  <a:cubicBezTo>
                    <a:pt x="249" y="20"/>
                    <a:pt x="249" y="20"/>
                    <a:pt x="249" y="20"/>
                  </a:cubicBezTo>
                  <a:cubicBezTo>
                    <a:pt x="249" y="162"/>
                    <a:pt x="249" y="162"/>
                    <a:pt x="249" y="162"/>
                  </a:cubicBezTo>
                  <a:cubicBezTo>
                    <a:pt x="249" y="162"/>
                    <a:pt x="249" y="162"/>
                    <a:pt x="249" y="162"/>
                  </a:cubicBezTo>
                  <a:cubicBezTo>
                    <a:pt x="252" y="160"/>
                    <a:pt x="256" y="159"/>
                    <a:pt x="260" y="159"/>
                  </a:cubicBezTo>
                  <a:cubicBezTo>
                    <a:pt x="262" y="159"/>
                    <a:pt x="266" y="159"/>
                    <a:pt x="270" y="162"/>
                  </a:cubicBezTo>
                  <a:cubicBezTo>
                    <a:pt x="271" y="162"/>
                    <a:pt x="273" y="161"/>
                    <a:pt x="274" y="161"/>
                  </a:cubicBezTo>
                  <a:cubicBezTo>
                    <a:pt x="280" y="161"/>
                    <a:pt x="285" y="163"/>
                    <a:pt x="290" y="167"/>
                  </a:cubicBezTo>
                  <a:cubicBezTo>
                    <a:pt x="290" y="20"/>
                    <a:pt x="290" y="20"/>
                    <a:pt x="290" y="20"/>
                  </a:cubicBezTo>
                  <a:cubicBezTo>
                    <a:pt x="290" y="9"/>
                    <a:pt x="281" y="0"/>
                    <a:pt x="270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9" y="0"/>
                    <a:pt x="0" y="9"/>
                    <a:pt x="0" y="20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0" y="203"/>
                    <a:pt x="9" y="212"/>
                    <a:pt x="20" y="212"/>
                  </a:cubicBezTo>
                  <a:cubicBezTo>
                    <a:pt x="185" y="212"/>
                    <a:pt x="185" y="212"/>
                    <a:pt x="185" y="212"/>
                  </a:cubicBezTo>
                  <a:cubicBezTo>
                    <a:pt x="185" y="210"/>
                    <a:pt x="185" y="208"/>
                    <a:pt x="185" y="207"/>
                  </a:cubicBezTo>
                  <a:cubicBezTo>
                    <a:pt x="187" y="201"/>
                    <a:pt x="192" y="195"/>
                    <a:pt x="203" y="195"/>
                  </a:cubicBezTo>
                  <a:cubicBezTo>
                    <a:pt x="205" y="195"/>
                    <a:pt x="208" y="196"/>
                    <a:pt x="211" y="196"/>
                  </a:cubicBezTo>
                  <a:close/>
                  <a:moveTo>
                    <a:pt x="211" y="196"/>
                  </a:moveTo>
                  <a:cubicBezTo>
                    <a:pt x="211" y="196"/>
                    <a:pt x="211" y="196"/>
                    <a:pt x="211" y="196"/>
                  </a:cubicBezTo>
                </a:path>
              </a:pathLst>
            </a:custGeom>
            <a:grp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25" name="Freeform 31">
              <a:extLst>
                <a:ext uri="{FF2B5EF4-FFF2-40B4-BE49-F238E27FC236}">
                  <a16:creationId xmlns:a16="http://schemas.microsoft.com/office/drawing/2014/main" xmlns="" id="{5395B3AC-C593-4184-AB5F-B5D67463B31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700963" y="457201"/>
              <a:ext cx="163513" cy="174625"/>
            </a:xfrm>
            <a:custGeom>
              <a:avLst/>
              <a:gdLst/>
              <a:ahLst/>
              <a:cxnLst>
                <a:cxn ang="0">
                  <a:pos x="41" y="46"/>
                </a:cxn>
                <a:cxn ang="0">
                  <a:pos x="43" y="44"/>
                </a:cxn>
                <a:cxn ang="0">
                  <a:pos x="43" y="2"/>
                </a:cxn>
                <a:cxn ang="0">
                  <a:pos x="41" y="0"/>
                </a:cxn>
                <a:cxn ang="0">
                  <a:pos x="2" y="0"/>
                </a:cxn>
                <a:cxn ang="0">
                  <a:pos x="0" y="2"/>
                </a:cxn>
                <a:cxn ang="0">
                  <a:pos x="0" y="44"/>
                </a:cxn>
                <a:cxn ang="0">
                  <a:pos x="2" y="46"/>
                </a:cxn>
                <a:cxn ang="0">
                  <a:pos x="41" y="46"/>
                </a:cxn>
                <a:cxn ang="0">
                  <a:pos x="41" y="46"/>
                </a:cxn>
                <a:cxn ang="0">
                  <a:pos x="41" y="46"/>
                </a:cxn>
              </a:cxnLst>
              <a:rect l="0" t="0" r="r" b="b"/>
              <a:pathLst>
                <a:path w="43" h="46">
                  <a:moveTo>
                    <a:pt x="41" y="46"/>
                  </a:moveTo>
                  <a:cubicBezTo>
                    <a:pt x="42" y="46"/>
                    <a:pt x="43" y="45"/>
                    <a:pt x="43" y="44"/>
                  </a:cubicBezTo>
                  <a:cubicBezTo>
                    <a:pt x="43" y="2"/>
                    <a:pt x="43" y="2"/>
                    <a:pt x="43" y="2"/>
                  </a:cubicBezTo>
                  <a:cubicBezTo>
                    <a:pt x="43" y="1"/>
                    <a:pt x="42" y="0"/>
                    <a:pt x="41" y="0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1" y="0"/>
                    <a:pt x="0" y="1"/>
                    <a:pt x="0" y="2"/>
                  </a:cubicBezTo>
                  <a:cubicBezTo>
                    <a:pt x="0" y="44"/>
                    <a:pt x="0" y="44"/>
                    <a:pt x="0" y="44"/>
                  </a:cubicBezTo>
                  <a:cubicBezTo>
                    <a:pt x="0" y="45"/>
                    <a:pt x="1" y="46"/>
                    <a:pt x="2" y="46"/>
                  </a:cubicBezTo>
                  <a:lnTo>
                    <a:pt x="41" y="46"/>
                  </a:lnTo>
                  <a:close/>
                  <a:moveTo>
                    <a:pt x="41" y="46"/>
                  </a:moveTo>
                  <a:cubicBezTo>
                    <a:pt x="41" y="46"/>
                    <a:pt x="41" y="46"/>
                    <a:pt x="41" y="46"/>
                  </a:cubicBezTo>
                </a:path>
              </a:pathLst>
            </a:custGeom>
            <a:grp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26" name="Freeform 32">
              <a:extLst>
                <a:ext uri="{FF2B5EF4-FFF2-40B4-BE49-F238E27FC236}">
                  <a16:creationId xmlns:a16="http://schemas.microsoft.com/office/drawing/2014/main" xmlns="" id="{F3BD0ACC-A56A-4751-B38C-8B4D8C0E0551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6675" y="801688"/>
              <a:ext cx="552450" cy="46038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6"/>
                </a:cxn>
                <a:cxn ang="0">
                  <a:pos x="6" y="12"/>
                </a:cxn>
                <a:cxn ang="0">
                  <a:pos x="140" y="12"/>
                </a:cxn>
                <a:cxn ang="0">
                  <a:pos x="146" y="6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2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6"/>
                  </a:cubicBezTo>
                  <a:cubicBezTo>
                    <a:pt x="0" y="9"/>
                    <a:pt x="3" y="12"/>
                    <a:pt x="6" y="12"/>
                  </a:cubicBezTo>
                  <a:cubicBezTo>
                    <a:pt x="140" y="12"/>
                    <a:pt x="140" y="12"/>
                    <a:pt x="140" y="12"/>
                  </a:cubicBezTo>
                  <a:cubicBezTo>
                    <a:pt x="143" y="12"/>
                    <a:pt x="146" y="9"/>
                    <a:pt x="146" y="6"/>
                  </a:cubicBezTo>
                  <a:cubicBezTo>
                    <a:pt x="145" y="2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28" name="Freeform 33">
              <a:extLst>
                <a:ext uri="{FF2B5EF4-FFF2-40B4-BE49-F238E27FC236}">
                  <a16:creationId xmlns:a16="http://schemas.microsoft.com/office/drawing/2014/main" xmlns="" id="{0276B608-F66D-4A36-A20B-34D34B9E71E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686675" y="904876"/>
              <a:ext cx="552450" cy="41275"/>
            </a:xfrm>
            <a:custGeom>
              <a:avLst/>
              <a:gdLst/>
              <a:ahLst/>
              <a:cxnLst>
                <a:cxn ang="0">
                  <a:pos x="140" y="0"/>
                </a:cxn>
                <a:cxn ang="0">
                  <a:pos x="6" y="0"/>
                </a:cxn>
                <a:cxn ang="0">
                  <a:pos x="0" y="5"/>
                </a:cxn>
                <a:cxn ang="0">
                  <a:pos x="6" y="11"/>
                </a:cxn>
                <a:cxn ang="0">
                  <a:pos x="140" y="11"/>
                </a:cxn>
                <a:cxn ang="0">
                  <a:pos x="146" y="5"/>
                </a:cxn>
                <a:cxn ang="0">
                  <a:pos x="140" y="0"/>
                </a:cxn>
                <a:cxn ang="0">
                  <a:pos x="140" y="0"/>
                </a:cxn>
                <a:cxn ang="0">
                  <a:pos x="140" y="0"/>
                </a:cxn>
              </a:cxnLst>
              <a:rect l="0" t="0" r="r" b="b"/>
              <a:pathLst>
                <a:path w="146" h="11">
                  <a:moveTo>
                    <a:pt x="140" y="0"/>
                  </a:moveTo>
                  <a:cubicBezTo>
                    <a:pt x="6" y="0"/>
                    <a:pt x="6" y="0"/>
                    <a:pt x="6" y="0"/>
                  </a:cubicBezTo>
                  <a:cubicBezTo>
                    <a:pt x="3" y="0"/>
                    <a:pt x="0" y="2"/>
                    <a:pt x="0" y="5"/>
                  </a:cubicBezTo>
                  <a:cubicBezTo>
                    <a:pt x="0" y="9"/>
                    <a:pt x="3" y="11"/>
                    <a:pt x="6" y="11"/>
                  </a:cubicBezTo>
                  <a:cubicBezTo>
                    <a:pt x="140" y="11"/>
                    <a:pt x="140" y="11"/>
                    <a:pt x="140" y="11"/>
                  </a:cubicBezTo>
                  <a:cubicBezTo>
                    <a:pt x="143" y="11"/>
                    <a:pt x="146" y="9"/>
                    <a:pt x="146" y="5"/>
                  </a:cubicBezTo>
                  <a:cubicBezTo>
                    <a:pt x="145" y="2"/>
                    <a:pt x="143" y="0"/>
                    <a:pt x="140" y="0"/>
                  </a:cubicBezTo>
                  <a:close/>
                  <a:moveTo>
                    <a:pt x="140" y="0"/>
                  </a:moveTo>
                  <a:cubicBezTo>
                    <a:pt x="140" y="0"/>
                    <a:pt x="140" y="0"/>
                    <a:pt x="140" y="0"/>
                  </a:cubicBezTo>
                </a:path>
              </a:pathLst>
            </a:custGeom>
            <a:grp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</a:endParaRPr>
            </a:p>
          </p:txBody>
        </p:sp>
        <p:sp>
          <p:nvSpPr>
            <p:cNvPr id="29" name="Freeform 34">
              <a:extLst>
                <a:ext uri="{FF2B5EF4-FFF2-40B4-BE49-F238E27FC236}">
                  <a16:creationId xmlns:a16="http://schemas.microsoft.com/office/drawing/2014/main" xmlns="" id="{076F6754-6160-4846-9063-BFF12BF1A48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8262938" y="828676"/>
              <a:ext cx="419100" cy="439738"/>
            </a:xfrm>
            <a:custGeom>
              <a:avLst/>
              <a:gdLst/>
              <a:ahLst/>
              <a:cxnLst>
                <a:cxn ang="0">
                  <a:pos x="109" y="89"/>
                </a:cxn>
                <a:cxn ang="0">
                  <a:pos x="95" y="46"/>
                </a:cxn>
                <a:cxn ang="0">
                  <a:pos x="75" y="38"/>
                </a:cxn>
                <a:cxn ang="0">
                  <a:pos x="57" y="40"/>
                </a:cxn>
                <a:cxn ang="0">
                  <a:pos x="40" y="44"/>
                </a:cxn>
                <a:cxn ang="0">
                  <a:pos x="17" y="10"/>
                </a:cxn>
                <a:cxn ang="0">
                  <a:pos x="6" y="16"/>
                </a:cxn>
                <a:cxn ang="0">
                  <a:pos x="29" y="59"/>
                </a:cxn>
                <a:cxn ang="0">
                  <a:pos x="38" y="86"/>
                </a:cxn>
                <a:cxn ang="0">
                  <a:pos x="17" y="72"/>
                </a:cxn>
                <a:cxn ang="0">
                  <a:pos x="6" y="80"/>
                </a:cxn>
                <a:cxn ang="0">
                  <a:pos x="22" y="96"/>
                </a:cxn>
                <a:cxn ang="0">
                  <a:pos x="35" y="102"/>
                </a:cxn>
                <a:cxn ang="0">
                  <a:pos x="64" y="111"/>
                </a:cxn>
                <a:cxn ang="0">
                  <a:pos x="74" y="116"/>
                </a:cxn>
                <a:cxn ang="0">
                  <a:pos x="111" y="97"/>
                </a:cxn>
                <a:cxn ang="0">
                  <a:pos x="109" y="89"/>
                </a:cxn>
                <a:cxn ang="0">
                  <a:pos x="109" y="89"/>
                </a:cxn>
                <a:cxn ang="0">
                  <a:pos x="109" y="89"/>
                </a:cxn>
              </a:cxnLst>
              <a:rect l="0" t="0" r="r" b="b"/>
              <a:pathLst>
                <a:path w="111" h="116">
                  <a:moveTo>
                    <a:pt x="109" y="89"/>
                  </a:moveTo>
                  <a:cubicBezTo>
                    <a:pt x="108" y="68"/>
                    <a:pt x="100" y="56"/>
                    <a:pt x="95" y="46"/>
                  </a:cubicBezTo>
                  <a:cubicBezTo>
                    <a:pt x="88" y="33"/>
                    <a:pt x="75" y="38"/>
                    <a:pt x="75" y="38"/>
                  </a:cubicBezTo>
                  <a:cubicBezTo>
                    <a:pt x="65" y="29"/>
                    <a:pt x="57" y="40"/>
                    <a:pt x="57" y="40"/>
                  </a:cubicBezTo>
                  <a:cubicBezTo>
                    <a:pt x="46" y="31"/>
                    <a:pt x="40" y="44"/>
                    <a:pt x="40" y="44"/>
                  </a:cubicBezTo>
                  <a:cubicBezTo>
                    <a:pt x="39" y="45"/>
                    <a:pt x="18" y="11"/>
                    <a:pt x="17" y="10"/>
                  </a:cubicBezTo>
                  <a:cubicBezTo>
                    <a:pt x="12" y="0"/>
                    <a:pt x="0" y="5"/>
                    <a:pt x="6" y="16"/>
                  </a:cubicBezTo>
                  <a:cubicBezTo>
                    <a:pt x="22" y="44"/>
                    <a:pt x="23" y="49"/>
                    <a:pt x="29" y="59"/>
                  </a:cubicBezTo>
                  <a:cubicBezTo>
                    <a:pt x="31" y="63"/>
                    <a:pt x="44" y="85"/>
                    <a:pt x="38" y="86"/>
                  </a:cubicBezTo>
                  <a:cubicBezTo>
                    <a:pt x="33" y="87"/>
                    <a:pt x="27" y="75"/>
                    <a:pt x="17" y="72"/>
                  </a:cubicBezTo>
                  <a:cubicBezTo>
                    <a:pt x="2" y="67"/>
                    <a:pt x="0" y="77"/>
                    <a:pt x="6" y="80"/>
                  </a:cubicBezTo>
                  <a:cubicBezTo>
                    <a:pt x="7" y="81"/>
                    <a:pt x="16" y="84"/>
                    <a:pt x="22" y="96"/>
                  </a:cubicBezTo>
                  <a:cubicBezTo>
                    <a:pt x="23" y="99"/>
                    <a:pt x="32" y="101"/>
                    <a:pt x="35" y="102"/>
                  </a:cubicBezTo>
                  <a:cubicBezTo>
                    <a:pt x="54" y="114"/>
                    <a:pt x="57" y="111"/>
                    <a:pt x="64" y="111"/>
                  </a:cubicBezTo>
                  <a:cubicBezTo>
                    <a:pt x="72" y="112"/>
                    <a:pt x="74" y="116"/>
                    <a:pt x="74" y="116"/>
                  </a:cubicBezTo>
                  <a:cubicBezTo>
                    <a:pt x="111" y="97"/>
                    <a:pt x="111" y="97"/>
                    <a:pt x="111" y="97"/>
                  </a:cubicBezTo>
                  <a:cubicBezTo>
                    <a:pt x="111" y="98"/>
                    <a:pt x="110" y="91"/>
                    <a:pt x="109" y="89"/>
                  </a:cubicBezTo>
                  <a:close/>
                  <a:moveTo>
                    <a:pt x="109" y="89"/>
                  </a:moveTo>
                  <a:cubicBezTo>
                    <a:pt x="109" y="89"/>
                    <a:pt x="109" y="89"/>
                    <a:pt x="109" y="89"/>
                  </a:cubicBezTo>
                </a:path>
              </a:pathLst>
            </a:custGeom>
            <a:grpFill/>
            <a:ln w="9525">
              <a:solidFill>
                <a:schemeClr val="accent1"/>
              </a:solidFill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tx2"/>
                </a:solidFill>
              </a:endParaRPr>
            </a:p>
          </p:txBody>
        </p:sp>
      </p:grpSp>
      <p:sp>
        <p:nvSpPr>
          <p:cNvPr id="30" name="Freeform 17">
            <a:extLst>
              <a:ext uri="{FF2B5EF4-FFF2-40B4-BE49-F238E27FC236}">
                <a16:creationId xmlns:a16="http://schemas.microsoft.com/office/drawing/2014/main" xmlns="" id="{03720881-E3D6-4D49-94EB-3DE5D5FBE547}"/>
              </a:ext>
            </a:extLst>
          </p:cNvPr>
          <p:cNvSpPr>
            <a:spLocks noEditPoints="1"/>
          </p:cNvSpPr>
          <p:nvPr/>
        </p:nvSpPr>
        <p:spPr bwMode="auto">
          <a:xfrm>
            <a:off x="694892" y="1663466"/>
            <a:ext cx="420688" cy="434975"/>
          </a:xfrm>
          <a:custGeom>
            <a:avLst/>
            <a:gdLst>
              <a:gd name="T0" fmla="*/ 934 w 3176"/>
              <a:gd name="T1" fmla="*/ 2528 h 3295"/>
              <a:gd name="T2" fmla="*/ 761 w 3176"/>
              <a:gd name="T3" fmla="*/ 3278 h 3295"/>
              <a:gd name="T4" fmla="*/ 498 w 3176"/>
              <a:gd name="T5" fmla="*/ 1833 h 3295"/>
              <a:gd name="T6" fmla="*/ 430 w 3176"/>
              <a:gd name="T7" fmla="*/ 2030 h 3295"/>
              <a:gd name="T8" fmla="*/ 400 w 3176"/>
              <a:gd name="T9" fmla="*/ 1896 h 3295"/>
              <a:gd name="T10" fmla="*/ 1956 w 3176"/>
              <a:gd name="T11" fmla="*/ 1655 h 3295"/>
              <a:gd name="T12" fmla="*/ 1270 w 3176"/>
              <a:gd name="T13" fmla="*/ 2410 h 3295"/>
              <a:gd name="T14" fmla="*/ 1322 w 3176"/>
              <a:gd name="T15" fmla="*/ 2493 h 3295"/>
              <a:gd name="T16" fmla="*/ 2021 w 3176"/>
              <a:gd name="T17" fmla="*/ 1753 h 3295"/>
              <a:gd name="T18" fmla="*/ 2003 w 3176"/>
              <a:gd name="T19" fmla="*/ 1672 h 3295"/>
              <a:gd name="T20" fmla="*/ 1505 w 3176"/>
              <a:gd name="T21" fmla="*/ 1469 h 3295"/>
              <a:gd name="T22" fmla="*/ 1589 w 3176"/>
              <a:gd name="T23" fmla="*/ 1576 h 3295"/>
              <a:gd name="T24" fmla="*/ 412 w 3176"/>
              <a:gd name="T25" fmla="*/ 1648 h 3295"/>
              <a:gd name="T26" fmla="*/ 412 w 3176"/>
              <a:gd name="T27" fmla="*/ 1510 h 3295"/>
              <a:gd name="T28" fmla="*/ 2165 w 3176"/>
              <a:gd name="T29" fmla="*/ 1404 h 3295"/>
              <a:gd name="T30" fmla="*/ 2088 w 3176"/>
              <a:gd name="T31" fmla="*/ 1504 h 3295"/>
              <a:gd name="T32" fmla="*/ 2144 w 3176"/>
              <a:gd name="T33" fmla="*/ 1569 h 3295"/>
              <a:gd name="T34" fmla="*/ 2228 w 3176"/>
              <a:gd name="T35" fmla="*/ 1418 h 3295"/>
              <a:gd name="T36" fmla="*/ 1547 w 3176"/>
              <a:gd name="T37" fmla="*/ 2949 h 3295"/>
              <a:gd name="T38" fmla="*/ 1528 w 3176"/>
              <a:gd name="T39" fmla="*/ 1115 h 3295"/>
              <a:gd name="T40" fmla="*/ 1586 w 3176"/>
              <a:gd name="T41" fmla="*/ 1239 h 3295"/>
              <a:gd name="T42" fmla="*/ 1480 w 3176"/>
              <a:gd name="T43" fmla="*/ 1323 h 3295"/>
              <a:gd name="T44" fmla="*/ 400 w 3176"/>
              <a:gd name="T45" fmla="*/ 1262 h 3295"/>
              <a:gd name="T46" fmla="*/ 430 w 3176"/>
              <a:gd name="T47" fmla="*/ 1128 h 3295"/>
              <a:gd name="T48" fmla="*/ 2761 w 3176"/>
              <a:gd name="T49" fmla="*/ 1583 h 3295"/>
              <a:gd name="T50" fmla="*/ 3031 w 3176"/>
              <a:gd name="T51" fmla="*/ 1062 h 3295"/>
              <a:gd name="T52" fmla="*/ 2796 w 3176"/>
              <a:gd name="T53" fmla="*/ 653 h 3295"/>
              <a:gd name="T54" fmla="*/ 3176 w 3176"/>
              <a:gd name="T55" fmla="*/ 1066 h 3295"/>
              <a:gd name="T56" fmla="*/ 2398 w 3176"/>
              <a:gd name="T57" fmla="*/ 880 h 3295"/>
              <a:gd name="T58" fmla="*/ 2691 w 3176"/>
              <a:gd name="T59" fmla="*/ 616 h 3295"/>
              <a:gd name="T60" fmla="*/ 888 w 3176"/>
              <a:gd name="T61" fmla="*/ 227 h 3295"/>
              <a:gd name="T62" fmla="*/ 1094 w 3176"/>
              <a:gd name="T63" fmla="*/ 294 h 3295"/>
              <a:gd name="T64" fmla="*/ 1035 w 3176"/>
              <a:gd name="T65" fmla="*/ 176 h 3295"/>
              <a:gd name="T66" fmla="*/ 1066 w 3176"/>
              <a:gd name="T67" fmla="*/ 11 h 3295"/>
              <a:gd name="T68" fmla="*/ 1234 w 3176"/>
              <a:gd name="T69" fmla="*/ 159 h 3295"/>
              <a:gd name="T70" fmla="*/ 1334 w 3176"/>
              <a:gd name="T71" fmla="*/ 312 h 3295"/>
              <a:gd name="T72" fmla="*/ 1423 w 3176"/>
              <a:gd name="T73" fmla="*/ 383 h 3295"/>
              <a:gd name="T74" fmla="*/ 1833 w 3176"/>
              <a:gd name="T75" fmla="*/ 449 h 3295"/>
              <a:gd name="T76" fmla="*/ 1964 w 3176"/>
              <a:gd name="T77" fmla="*/ 631 h 3295"/>
              <a:gd name="T78" fmla="*/ 1739 w 3176"/>
              <a:gd name="T79" fmla="*/ 726 h 3295"/>
              <a:gd name="T80" fmla="*/ 1619 w 3176"/>
              <a:gd name="T81" fmla="*/ 645 h 3295"/>
              <a:gd name="T82" fmla="*/ 1391 w 3176"/>
              <a:gd name="T83" fmla="*/ 842 h 3295"/>
              <a:gd name="T84" fmla="*/ 600 w 3176"/>
              <a:gd name="T85" fmla="*/ 853 h 3295"/>
              <a:gd name="T86" fmla="*/ 548 w 3176"/>
              <a:gd name="T87" fmla="*/ 645 h 3295"/>
              <a:gd name="T88" fmla="*/ 244 w 3176"/>
              <a:gd name="T89" fmla="*/ 703 h 3295"/>
              <a:gd name="T90" fmla="*/ 232 w 3176"/>
              <a:gd name="T91" fmla="*/ 2432 h 3295"/>
              <a:gd name="T92" fmla="*/ 351 w 3176"/>
              <a:gd name="T93" fmla="*/ 2513 h 3295"/>
              <a:gd name="T94" fmla="*/ 134 w 3176"/>
              <a:gd name="T95" fmla="*/ 2708 h 3295"/>
              <a:gd name="T96" fmla="*/ 3 w 3176"/>
              <a:gd name="T97" fmla="*/ 2527 h 3295"/>
              <a:gd name="T98" fmla="*/ 48 w 3176"/>
              <a:gd name="T99" fmla="*/ 525 h 3295"/>
              <a:gd name="T100" fmla="*/ 247 w 3176"/>
              <a:gd name="T101" fmla="*/ 422 h 3295"/>
              <a:gd name="T102" fmla="*/ 583 w 3176"/>
              <a:gd name="T103" fmla="*/ 332 h 3295"/>
              <a:gd name="T104" fmla="*/ 714 w 3176"/>
              <a:gd name="T105" fmla="*/ 275 h 3295"/>
              <a:gd name="T106" fmla="*/ 808 w 3176"/>
              <a:gd name="T107" fmla="*/ 67 h 3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176" h="3295">
                <a:moveTo>
                  <a:pt x="985" y="2703"/>
                </a:moveTo>
                <a:lnTo>
                  <a:pt x="910" y="2963"/>
                </a:lnTo>
                <a:lnTo>
                  <a:pt x="1055" y="3094"/>
                </a:lnTo>
                <a:lnTo>
                  <a:pt x="1303" y="2991"/>
                </a:lnTo>
                <a:lnTo>
                  <a:pt x="985" y="2703"/>
                </a:lnTo>
                <a:close/>
                <a:moveTo>
                  <a:pt x="934" y="2528"/>
                </a:moveTo>
                <a:lnTo>
                  <a:pt x="1482" y="3023"/>
                </a:lnTo>
                <a:lnTo>
                  <a:pt x="835" y="3291"/>
                </a:lnTo>
                <a:lnTo>
                  <a:pt x="816" y="3295"/>
                </a:lnTo>
                <a:lnTo>
                  <a:pt x="796" y="3295"/>
                </a:lnTo>
                <a:lnTo>
                  <a:pt x="778" y="3288"/>
                </a:lnTo>
                <a:lnTo>
                  <a:pt x="761" y="3278"/>
                </a:lnTo>
                <a:lnTo>
                  <a:pt x="749" y="3262"/>
                </a:lnTo>
                <a:lnTo>
                  <a:pt x="740" y="3244"/>
                </a:lnTo>
                <a:lnTo>
                  <a:pt x="738" y="3225"/>
                </a:lnTo>
                <a:lnTo>
                  <a:pt x="740" y="3205"/>
                </a:lnTo>
                <a:lnTo>
                  <a:pt x="934" y="2528"/>
                </a:lnTo>
                <a:close/>
                <a:moveTo>
                  <a:pt x="498" y="1833"/>
                </a:moveTo>
                <a:lnTo>
                  <a:pt x="1360" y="1833"/>
                </a:lnTo>
                <a:lnTo>
                  <a:pt x="1164" y="2054"/>
                </a:lnTo>
                <a:lnTo>
                  <a:pt x="498" y="2054"/>
                </a:lnTo>
                <a:lnTo>
                  <a:pt x="473" y="2051"/>
                </a:lnTo>
                <a:lnTo>
                  <a:pt x="450" y="2043"/>
                </a:lnTo>
                <a:lnTo>
                  <a:pt x="430" y="2030"/>
                </a:lnTo>
                <a:lnTo>
                  <a:pt x="412" y="2012"/>
                </a:lnTo>
                <a:lnTo>
                  <a:pt x="400" y="1992"/>
                </a:lnTo>
                <a:lnTo>
                  <a:pt x="391" y="1969"/>
                </a:lnTo>
                <a:lnTo>
                  <a:pt x="389" y="1944"/>
                </a:lnTo>
                <a:lnTo>
                  <a:pt x="391" y="1918"/>
                </a:lnTo>
                <a:lnTo>
                  <a:pt x="400" y="1896"/>
                </a:lnTo>
                <a:lnTo>
                  <a:pt x="412" y="1875"/>
                </a:lnTo>
                <a:lnTo>
                  <a:pt x="430" y="1858"/>
                </a:lnTo>
                <a:lnTo>
                  <a:pt x="450" y="1845"/>
                </a:lnTo>
                <a:lnTo>
                  <a:pt x="473" y="1837"/>
                </a:lnTo>
                <a:lnTo>
                  <a:pt x="498" y="1833"/>
                </a:lnTo>
                <a:close/>
                <a:moveTo>
                  <a:pt x="1956" y="1655"/>
                </a:moveTo>
                <a:lnTo>
                  <a:pt x="1939" y="1658"/>
                </a:lnTo>
                <a:lnTo>
                  <a:pt x="1923" y="1665"/>
                </a:lnTo>
                <a:lnTo>
                  <a:pt x="1911" y="1677"/>
                </a:lnTo>
                <a:lnTo>
                  <a:pt x="1287" y="2377"/>
                </a:lnTo>
                <a:lnTo>
                  <a:pt x="1276" y="2393"/>
                </a:lnTo>
                <a:lnTo>
                  <a:pt x="1270" y="2410"/>
                </a:lnTo>
                <a:lnTo>
                  <a:pt x="1269" y="2429"/>
                </a:lnTo>
                <a:lnTo>
                  <a:pt x="1272" y="2446"/>
                </a:lnTo>
                <a:lnTo>
                  <a:pt x="1281" y="2463"/>
                </a:lnTo>
                <a:lnTo>
                  <a:pt x="1292" y="2478"/>
                </a:lnTo>
                <a:lnTo>
                  <a:pt x="1307" y="2487"/>
                </a:lnTo>
                <a:lnTo>
                  <a:pt x="1322" y="2493"/>
                </a:lnTo>
                <a:lnTo>
                  <a:pt x="1339" y="2495"/>
                </a:lnTo>
                <a:lnTo>
                  <a:pt x="1356" y="2492"/>
                </a:lnTo>
                <a:lnTo>
                  <a:pt x="1372" y="2484"/>
                </a:lnTo>
                <a:lnTo>
                  <a:pt x="1384" y="2473"/>
                </a:lnTo>
                <a:lnTo>
                  <a:pt x="2011" y="1768"/>
                </a:lnTo>
                <a:lnTo>
                  <a:pt x="2021" y="1753"/>
                </a:lnTo>
                <a:lnTo>
                  <a:pt x="2027" y="1737"/>
                </a:lnTo>
                <a:lnTo>
                  <a:pt x="2028" y="1720"/>
                </a:lnTo>
                <a:lnTo>
                  <a:pt x="2025" y="1703"/>
                </a:lnTo>
                <a:lnTo>
                  <a:pt x="2018" y="1687"/>
                </a:lnTo>
                <a:lnTo>
                  <a:pt x="2006" y="1675"/>
                </a:lnTo>
                <a:lnTo>
                  <a:pt x="2003" y="1672"/>
                </a:lnTo>
                <a:lnTo>
                  <a:pt x="1988" y="1662"/>
                </a:lnTo>
                <a:lnTo>
                  <a:pt x="1973" y="1656"/>
                </a:lnTo>
                <a:lnTo>
                  <a:pt x="1956" y="1655"/>
                </a:lnTo>
                <a:close/>
                <a:moveTo>
                  <a:pt x="498" y="1467"/>
                </a:moveTo>
                <a:lnTo>
                  <a:pt x="1480" y="1467"/>
                </a:lnTo>
                <a:lnTo>
                  <a:pt x="1505" y="1469"/>
                </a:lnTo>
                <a:lnTo>
                  <a:pt x="1527" y="1478"/>
                </a:lnTo>
                <a:lnTo>
                  <a:pt x="1547" y="1491"/>
                </a:lnTo>
                <a:lnTo>
                  <a:pt x="1564" y="1508"/>
                </a:lnTo>
                <a:lnTo>
                  <a:pt x="1577" y="1529"/>
                </a:lnTo>
                <a:lnTo>
                  <a:pt x="1586" y="1551"/>
                </a:lnTo>
                <a:lnTo>
                  <a:pt x="1589" y="1576"/>
                </a:lnTo>
                <a:lnTo>
                  <a:pt x="1487" y="1691"/>
                </a:lnTo>
                <a:lnTo>
                  <a:pt x="498" y="1691"/>
                </a:lnTo>
                <a:lnTo>
                  <a:pt x="473" y="1687"/>
                </a:lnTo>
                <a:lnTo>
                  <a:pt x="450" y="1679"/>
                </a:lnTo>
                <a:lnTo>
                  <a:pt x="430" y="1666"/>
                </a:lnTo>
                <a:lnTo>
                  <a:pt x="412" y="1648"/>
                </a:lnTo>
                <a:lnTo>
                  <a:pt x="400" y="1628"/>
                </a:lnTo>
                <a:lnTo>
                  <a:pt x="391" y="1604"/>
                </a:lnTo>
                <a:lnTo>
                  <a:pt x="389" y="1580"/>
                </a:lnTo>
                <a:lnTo>
                  <a:pt x="391" y="1553"/>
                </a:lnTo>
                <a:lnTo>
                  <a:pt x="400" y="1530"/>
                </a:lnTo>
                <a:lnTo>
                  <a:pt x="412" y="1510"/>
                </a:lnTo>
                <a:lnTo>
                  <a:pt x="430" y="1492"/>
                </a:lnTo>
                <a:lnTo>
                  <a:pt x="450" y="1478"/>
                </a:lnTo>
                <a:lnTo>
                  <a:pt x="473" y="1469"/>
                </a:lnTo>
                <a:lnTo>
                  <a:pt x="498" y="1467"/>
                </a:lnTo>
                <a:close/>
                <a:moveTo>
                  <a:pt x="2181" y="1401"/>
                </a:moveTo>
                <a:lnTo>
                  <a:pt x="2165" y="1404"/>
                </a:lnTo>
                <a:lnTo>
                  <a:pt x="2149" y="1411"/>
                </a:lnTo>
                <a:lnTo>
                  <a:pt x="2135" y="1423"/>
                </a:lnTo>
                <a:lnTo>
                  <a:pt x="2105" y="1458"/>
                </a:lnTo>
                <a:lnTo>
                  <a:pt x="2095" y="1472"/>
                </a:lnTo>
                <a:lnTo>
                  <a:pt x="2089" y="1487"/>
                </a:lnTo>
                <a:lnTo>
                  <a:pt x="2088" y="1504"/>
                </a:lnTo>
                <a:lnTo>
                  <a:pt x="2091" y="1522"/>
                </a:lnTo>
                <a:lnTo>
                  <a:pt x="2099" y="1537"/>
                </a:lnTo>
                <a:lnTo>
                  <a:pt x="2110" y="1551"/>
                </a:lnTo>
                <a:lnTo>
                  <a:pt x="2113" y="1554"/>
                </a:lnTo>
                <a:lnTo>
                  <a:pt x="2128" y="1564"/>
                </a:lnTo>
                <a:lnTo>
                  <a:pt x="2144" y="1569"/>
                </a:lnTo>
                <a:lnTo>
                  <a:pt x="2160" y="1570"/>
                </a:lnTo>
                <a:lnTo>
                  <a:pt x="2177" y="1567"/>
                </a:lnTo>
                <a:lnTo>
                  <a:pt x="2193" y="1560"/>
                </a:lnTo>
                <a:lnTo>
                  <a:pt x="2206" y="1549"/>
                </a:lnTo>
                <a:lnTo>
                  <a:pt x="2280" y="1465"/>
                </a:lnTo>
                <a:lnTo>
                  <a:pt x="2228" y="1418"/>
                </a:lnTo>
                <a:lnTo>
                  <a:pt x="2214" y="1407"/>
                </a:lnTo>
                <a:lnTo>
                  <a:pt x="2197" y="1402"/>
                </a:lnTo>
                <a:lnTo>
                  <a:pt x="2181" y="1401"/>
                </a:lnTo>
                <a:close/>
                <a:moveTo>
                  <a:pt x="2161" y="1147"/>
                </a:moveTo>
                <a:lnTo>
                  <a:pt x="2709" y="1643"/>
                </a:lnTo>
                <a:lnTo>
                  <a:pt x="1547" y="2949"/>
                </a:lnTo>
                <a:lnTo>
                  <a:pt x="1000" y="2454"/>
                </a:lnTo>
                <a:lnTo>
                  <a:pt x="2161" y="1147"/>
                </a:lnTo>
                <a:close/>
                <a:moveTo>
                  <a:pt x="498" y="1104"/>
                </a:moveTo>
                <a:lnTo>
                  <a:pt x="1480" y="1104"/>
                </a:lnTo>
                <a:lnTo>
                  <a:pt x="1505" y="1107"/>
                </a:lnTo>
                <a:lnTo>
                  <a:pt x="1528" y="1115"/>
                </a:lnTo>
                <a:lnTo>
                  <a:pt x="1548" y="1128"/>
                </a:lnTo>
                <a:lnTo>
                  <a:pt x="1565" y="1146"/>
                </a:lnTo>
                <a:lnTo>
                  <a:pt x="1578" y="1166"/>
                </a:lnTo>
                <a:lnTo>
                  <a:pt x="1586" y="1189"/>
                </a:lnTo>
                <a:lnTo>
                  <a:pt x="1589" y="1213"/>
                </a:lnTo>
                <a:lnTo>
                  <a:pt x="1586" y="1239"/>
                </a:lnTo>
                <a:lnTo>
                  <a:pt x="1578" y="1262"/>
                </a:lnTo>
                <a:lnTo>
                  <a:pt x="1565" y="1283"/>
                </a:lnTo>
                <a:lnTo>
                  <a:pt x="1548" y="1300"/>
                </a:lnTo>
                <a:lnTo>
                  <a:pt x="1528" y="1313"/>
                </a:lnTo>
                <a:lnTo>
                  <a:pt x="1505" y="1321"/>
                </a:lnTo>
                <a:lnTo>
                  <a:pt x="1480" y="1323"/>
                </a:lnTo>
                <a:lnTo>
                  <a:pt x="498" y="1323"/>
                </a:lnTo>
                <a:lnTo>
                  <a:pt x="473" y="1321"/>
                </a:lnTo>
                <a:lnTo>
                  <a:pt x="450" y="1313"/>
                </a:lnTo>
                <a:lnTo>
                  <a:pt x="430" y="1300"/>
                </a:lnTo>
                <a:lnTo>
                  <a:pt x="412" y="1283"/>
                </a:lnTo>
                <a:lnTo>
                  <a:pt x="400" y="1262"/>
                </a:lnTo>
                <a:lnTo>
                  <a:pt x="391" y="1239"/>
                </a:lnTo>
                <a:lnTo>
                  <a:pt x="389" y="1213"/>
                </a:lnTo>
                <a:lnTo>
                  <a:pt x="391" y="1189"/>
                </a:lnTo>
                <a:lnTo>
                  <a:pt x="400" y="1166"/>
                </a:lnTo>
                <a:lnTo>
                  <a:pt x="412" y="1146"/>
                </a:lnTo>
                <a:lnTo>
                  <a:pt x="430" y="1128"/>
                </a:lnTo>
                <a:lnTo>
                  <a:pt x="450" y="1115"/>
                </a:lnTo>
                <a:lnTo>
                  <a:pt x="473" y="1107"/>
                </a:lnTo>
                <a:lnTo>
                  <a:pt x="498" y="1104"/>
                </a:lnTo>
                <a:close/>
                <a:moveTo>
                  <a:pt x="2348" y="936"/>
                </a:moveTo>
                <a:lnTo>
                  <a:pt x="2897" y="1431"/>
                </a:lnTo>
                <a:lnTo>
                  <a:pt x="2761" y="1583"/>
                </a:lnTo>
                <a:lnTo>
                  <a:pt x="2214" y="1086"/>
                </a:lnTo>
                <a:lnTo>
                  <a:pt x="2348" y="936"/>
                </a:lnTo>
                <a:close/>
                <a:moveTo>
                  <a:pt x="2699" y="762"/>
                </a:moveTo>
                <a:lnTo>
                  <a:pt x="2603" y="869"/>
                </a:lnTo>
                <a:lnTo>
                  <a:pt x="2934" y="1170"/>
                </a:lnTo>
                <a:lnTo>
                  <a:pt x="3031" y="1062"/>
                </a:lnTo>
                <a:lnTo>
                  <a:pt x="2699" y="762"/>
                </a:lnTo>
                <a:close/>
                <a:moveTo>
                  <a:pt x="2691" y="616"/>
                </a:moveTo>
                <a:lnTo>
                  <a:pt x="2719" y="617"/>
                </a:lnTo>
                <a:lnTo>
                  <a:pt x="2747" y="624"/>
                </a:lnTo>
                <a:lnTo>
                  <a:pt x="2773" y="636"/>
                </a:lnTo>
                <a:lnTo>
                  <a:pt x="2796" y="653"/>
                </a:lnTo>
                <a:lnTo>
                  <a:pt x="3127" y="953"/>
                </a:lnTo>
                <a:lnTo>
                  <a:pt x="3145" y="972"/>
                </a:lnTo>
                <a:lnTo>
                  <a:pt x="3159" y="994"/>
                </a:lnTo>
                <a:lnTo>
                  <a:pt x="3168" y="1018"/>
                </a:lnTo>
                <a:lnTo>
                  <a:pt x="3174" y="1042"/>
                </a:lnTo>
                <a:lnTo>
                  <a:pt x="3176" y="1066"/>
                </a:lnTo>
                <a:lnTo>
                  <a:pt x="3172" y="1092"/>
                </a:lnTo>
                <a:lnTo>
                  <a:pt x="3165" y="1116"/>
                </a:lnTo>
                <a:lnTo>
                  <a:pt x="3154" y="1138"/>
                </a:lnTo>
                <a:lnTo>
                  <a:pt x="3138" y="1159"/>
                </a:lnTo>
                <a:lnTo>
                  <a:pt x="2946" y="1376"/>
                </a:lnTo>
                <a:lnTo>
                  <a:pt x="2398" y="880"/>
                </a:lnTo>
                <a:lnTo>
                  <a:pt x="2590" y="664"/>
                </a:lnTo>
                <a:lnTo>
                  <a:pt x="2607" y="648"/>
                </a:lnTo>
                <a:lnTo>
                  <a:pt x="2626" y="635"/>
                </a:lnTo>
                <a:lnTo>
                  <a:pt x="2646" y="625"/>
                </a:lnTo>
                <a:lnTo>
                  <a:pt x="2668" y="619"/>
                </a:lnTo>
                <a:lnTo>
                  <a:pt x="2691" y="616"/>
                </a:lnTo>
                <a:close/>
                <a:moveTo>
                  <a:pt x="987" y="165"/>
                </a:moveTo>
                <a:lnTo>
                  <a:pt x="962" y="168"/>
                </a:lnTo>
                <a:lnTo>
                  <a:pt x="939" y="176"/>
                </a:lnTo>
                <a:lnTo>
                  <a:pt x="919" y="189"/>
                </a:lnTo>
                <a:lnTo>
                  <a:pt x="902" y="206"/>
                </a:lnTo>
                <a:lnTo>
                  <a:pt x="888" y="227"/>
                </a:lnTo>
                <a:lnTo>
                  <a:pt x="880" y="249"/>
                </a:lnTo>
                <a:lnTo>
                  <a:pt x="878" y="275"/>
                </a:lnTo>
                <a:lnTo>
                  <a:pt x="879" y="294"/>
                </a:lnTo>
                <a:lnTo>
                  <a:pt x="884" y="312"/>
                </a:lnTo>
                <a:lnTo>
                  <a:pt x="1090" y="312"/>
                </a:lnTo>
                <a:lnTo>
                  <a:pt x="1094" y="294"/>
                </a:lnTo>
                <a:lnTo>
                  <a:pt x="1096" y="275"/>
                </a:lnTo>
                <a:lnTo>
                  <a:pt x="1093" y="249"/>
                </a:lnTo>
                <a:lnTo>
                  <a:pt x="1084" y="227"/>
                </a:lnTo>
                <a:lnTo>
                  <a:pt x="1072" y="206"/>
                </a:lnTo>
                <a:lnTo>
                  <a:pt x="1055" y="189"/>
                </a:lnTo>
                <a:lnTo>
                  <a:pt x="1035" y="176"/>
                </a:lnTo>
                <a:lnTo>
                  <a:pt x="1012" y="168"/>
                </a:lnTo>
                <a:lnTo>
                  <a:pt x="987" y="165"/>
                </a:lnTo>
                <a:close/>
                <a:moveTo>
                  <a:pt x="987" y="0"/>
                </a:moveTo>
                <a:lnTo>
                  <a:pt x="987" y="0"/>
                </a:lnTo>
                <a:lnTo>
                  <a:pt x="1027" y="3"/>
                </a:lnTo>
                <a:lnTo>
                  <a:pt x="1066" y="11"/>
                </a:lnTo>
                <a:lnTo>
                  <a:pt x="1101" y="25"/>
                </a:lnTo>
                <a:lnTo>
                  <a:pt x="1135" y="44"/>
                </a:lnTo>
                <a:lnTo>
                  <a:pt x="1165" y="67"/>
                </a:lnTo>
                <a:lnTo>
                  <a:pt x="1192" y="95"/>
                </a:lnTo>
                <a:lnTo>
                  <a:pt x="1215" y="126"/>
                </a:lnTo>
                <a:lnTo>
                  <a:pt x="1234" y="159"/>
                </a:lnTo>
                <a:lnTo>
                  <a:pt x="1248" y="195"/>
                </a:lnTo>
                <a:lnTo>
                  <a:pt x="1256" y="235"/>
                </a:lnTo>
                <a:lnTo>
                  <a:pt x="1260" y="275"/>
                </a:lnTo>
                <a:lnTo>
                  <a:pt x="1258" y="294"/>
                </a:lnTo>
                <a:lnTo>
                  <a:pt x="1257" y="312"/>
                </a:lnTo>
                <a:lnTo>
                  <a:pt x="1334" y="312"/>
                </a:lnTo>
                <a:lnTo>
                  <a:pt x="1355" y="314"/>
                </a:lnTo>
                <a:lnTo>
                  <a:pt x="1374" y="321"/>
                </a:lnTo>
                <a:lnTo>
                  <a:pt x="1392" y="332"/>
                </a:lnTo>
                <a:lnTo>
                  <a:pt x="1405" y="346"/>
                </a:lnTo>
                <a:lnTo>
                  <a:pt x="1416" y="364"/>
                </a:lnTo>
                <a:lnTo>
                  <a:pt x="1423" y="383"/>
                </a:lnTo>
                <a:lnTo>
                  <a:pt x="1425" y="404"/>
                </a:lnTo>
                <a:lnTo>
                  <a:pt x="1425" y="422"/>
                </a:lnTo>
                <a:lnTo>
                  <a:pt x="1720" y="422"/>
                </a:lnTo>
                <a:lnTo>
                  <a:pt x="1760" y="425"/>
                </a:lnTo>
                <a:lnTo>
                  <a:pt x="1798" y="435"/>
                </a:lnTo>
                <a:lnTo>
                  <a:pt x="1833" y="449"/>
                </a:lnTo>
                <a:lnTo>
                  <a:pt x="1866" y="469"/>
                </a:lnTo>
                <a:lnTo>
                  <a:pt x="1895" y="495"/>
                </a:lnTo>
                <a:lnTo>
                  <a:pt x="1919" y="525"/>
                </a:lnTo>
                <a:lnTo>
                  <a:pt x="1939" y="557"/>
                </a:lnTo>
                <a:lnTo>
                  <a:pt x="1955" y="592"/>
                </a:lnTo>
                <a:lnTo>
                  <a:pt x="1964" y="631"/>
                </a:lnTo>
                <a:lnTo>
                  <a:pt x="1967" y="672"/>
                </a:lnTo>
                <a:lnTo>
                  <a:pt x="1967" y="1151"/>
                </a:lnTo>
                <a:lnTo>
                  <a:pt x="1748" y="1396"/>
                </a:lnTo>
                <a:lnTo>
                  <a:pt x="1748" y="776"/>
                </a:lnTo>
                <a:lnTo>
                  <a:pt x="1746" y="750"/>
                </a:lnTo>
                <a:lnTo>
                  <a:pt x="1739" y="726"/>
                </a:lnTo>
                <a:lnTo>
                  <a:pt x="1726" y="703"/>
                </a:lnTo>
                <a:lnTo>
                  <a:pt x="1710" y="683"/>
                </a:lnTo>
                <a:lnTo>
                  <a:pt x="1692" y="667"/>
                </a:lnTo>
                <a:lnTo>
                  <a:pt x="1670" y="656"/>
                </a:lnTo>
                <a:lnTo>
                  <a:pt x="1645" y="648"/>
                </a:lnTo>
                <a:lnTo>
                  <a:pt x="1619" y="645"/>
                </a:lnTo>
                <a:lnTo>
                  <a:pt x="1425" y="645"/>
                </a:lnTo>
                <a:lnTo>
                  <a:pt x="1425" y="770"/>
                </a:lnTo>
                <a:lnTo>
                  <a:pt x="1423" y="791"/>
                </a:lnTo>
                <a:lnTo>
                  <a:pt x="1416" y="810"/>
                </a:lnTo>
                <a:lnTo>
                  <a:pt x="1405" y="827"/>
                </a:lnTo>
                <a:lnTo>
                  <a:pt x="1391" y="842"/>
                </a:lnTo>
                <a:lnTo>
                  <a:pt x="1374" y="853"/>
                </a:lnTo>
                <a:lnTo>
                  <a:pt x="1355" y="859"/>
                </a:lnTo>
                <a:lnTo>
                  <a:pt x="1334" y="862"/>
                </a:lnTo>
                <a:lnTo>
                  <a:pt x="641" y="862"/>
                </a:lnTo>
                <a:lnTo>
                  <a:pt x="620" y="859"/>
                </a:lnTo>
                <a:lnTo>
                  <a:pt x="600" y="853"/>
                </a:lnTo>
                <a:lnTo>
                  <a:pt x="583" y="842"/>
                </a:lnTo>
                <a:lnTo>
                  <a:pt x="569" y="827"/>
                </a:lnTo>
                <a:lnTo>
                  <a:pt x="558" y="810"/>
                </a:lnTo>
                <a:lnTo>
                  <a:pt x="552" y="791"/>
                </a:lnTo>
                <a:lnTo>
                  <a:pt x="548" y="770"/>
                </a:lnTo>
                <a:lnTo>
                  <a:pt x="548" y="645"/>
                </a:lnTo>
                <a:lnTo>
                  <a:pt x="351" y="645"/>
                </a:lnTo>
                <a:lnTo>
                  <a:pt x="325" y="648"/>
                </a:lnTo>
                <a:lnTo>
                  <a:pt x="301" y="656"/>
                </a:lnTo>
                <a:lnTo>
                  <a:pt x="279" y="667"/>
                </a:lnTo>
                <a:lnTo>
                  <a:pt x="260" y="683"/>
                </a:lnTo>
                <a:lnTo>
                  <a:pt x="244" y="703"/>
                </a:lnTo>
                <a:lnTo>
                  <a:pt x="232" y="726"/>
                </a:lnTo>
                <a:lnTo>
                  <a:pt x="224" y="750"/>
                </a:lnTo>
                <a:lnTo>
                  <a:pt x="222" y="776"/>
                </a:lnTo>
                <a:lnTo>
                  <a:pt x="222" y="2382"/>
                </a:lnTo>
                <a:lnTo>
                  <a:pt x="224" y="2408"/>
                </a:lnTo>
                <a:lnTo>
                  <a:pt x="232" y="2432"/>
                </a:lnTo>
                <a:lnTo>
                  <a:pt x="244" y="2455"/>
                </a:lnTo>
                <a:lnTo>
                  <a:pt x="260" y="2475"/>
                </a:lnTo>
                <a:lnTo>
                  <a:pt x="279" y="2491"/>
                </a:lnTo>
                <a:lnTo>
                  <a:pt x="301" y="2502"/>
                </a:lnTo>
                <a:lnTo>
                  <a:pt x="325" y="2510"/>
                </a:lnTo>
                <a:lnTo>
                  <a:pt x="351" y="2513"/>
                </a:lnTo>
                <a:lnTo>
                  <a:pt x="797" y="2513"/>
                </a:lnTo>
                <a:lnTo>
                  <a:pt x="733" y="2736"/>
                </a:lnTo>
                <a:lnTo>
                  <a:pt x="247" y="2736"/>
                </a:lnTo>
                <a:lnTo>
                  <a:pt x="208" y="2733"/>
                </a:lnTo>
                <a:lnTo>
                  <a:pt x="170" y="2723"/>
                </a:lnTo>
                <a:lnTo>
                  <a:pt x="134" y="2708"/>
                </a:lnTo>
                <a:lnTo>
                  <a:pt x="102" y="2687"/>
                </a:lnTo>
                <a:lnTo>
                  <a:pt x="72" y="2663"/>
                </a:lnTo>
                <a:lnTo>
                  <a:pt x="48" y="2633"/>
                </a:lnTo>
                <a:lnTo>
                  <a:pt x="28" y="2601"/>
                </a:lnTo>
                <a:lnTo>
                  <a:pt x="13" y="2566"/>
                </a:lnTo>
                <a:lnTo>
                  <a:pt x="3" y="2527"/>
                </a:lnTo>
                <a:lnTo>
                  <a:pt x="0" y="2486"/>
                </a:lnTo>
                <a:lnTo>
                  <a:pt x="0" y="672"/>
                </a:lnTo>
                <a:lnTo>
                  <a:pt x="3" y="631"/>
                </a:lnTo>
                <a:lnTo>
                  <a:pt x="13" y="592"/>
                </a:lnTo>
                <a:lnTo>
                  <a:pt x="28" y="557"/>
                </a:lnTo>
                <a:lnTo>
                  <a:pt x="48" y="525"/>
                </a:lnTo>
                <a:lnTo>
                  <a:pt x="72" y="495"/>
                </a:lnTo>
                <a:lnTo>
                  <a:pt x="102" y="471"/>
                </a:lnTo>
                <a:lnTo>
                  <a:pt x="134" y="450"/>
                </a:lnTo>
                <a:lnTo>
                  <a:pt x="170" y="435"/>
                </a:lnTo>
                <a:lnTo>
                  <a:pt x="208" y="425"/>
                </a:lnTo>
                <a:lnTo>
                  <a:pt x="247" y="422"/>
                </a:lnTo>
                <a:lnTo>
                  <a:pt x="548" y="422"/>
                </a:lnTo>
                <a:lnTo>
                  <a:pt x="548" y="404"/>
                </a:lnTo>
                <a:lnTo>
                  <a:pt x="552" y="383"/>
                </a:lnTo>
                <a:lnTo>
                  <a:pt x="558" y="364"/>
                </a:lnTo>
                <a:lnTo>
                  <a:pt x="569" y="347"/>
                </a:lnTo>
                <a:lnTo>
                  <a:pt x="583" y="332"/>
                </a:lnTo>
                <a:lnTo>
                  <a:pt x="600" y="321"/>
                </a:lnTo>
                <a:lnTo>
                  <a:pt x="620" y="314"/>
                </a:lnTo>
                <a:lnTo>
                  <a:pt x="641" y="312"/>
                </a:lnTo>
                <a:lnTo>
                  <a:pt x="716" y="312"/>
                </a:lnTo>
                <a:lnTo>
                  <a:pt x="714" y="294"/>
                </a:lnTo>
                <a:lnTo>
                  <a:pt x="714" y="275"/>
                </a:lnTo>
                <a:lnTo>
                  <a:pt x="716" y="235"/>
                </a:lnTo>
                <a:lnTo>
                  <a:pt x="726" y="195"/>
                </a:lnTo>
                <a:lnTo>
                  <a:pt x="739" y="159"/>
                </a:lnTo>
                <a:lnTo>
                  <a:pt x="758" y="126"/>
                </a:lnTo>
                <a:lnTo>
                  <a:pt x="780" y="95"/>
                </a:lnTo>
                <a:lnTo>
                  <a:pt x="808" y="67"/>
                </a:lnTo>
                <a:lnTo>
                  <a:pt x="838" y="44"/>
                </a:lnTo>
                <a:lnTo>
                  <a:pt x="871" y="25"/>
                </a:lnTo>
                <a:lnTo>
                  <a:pt x="908" y="11"/>
                </a:lnTo>
                <a:lnTo>
                  <a:pt x="946" y="3"/>
                </a:lnTo>
                <a:lnTo>
                  <a:pt x="987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</a:endParaRPr>
          </a:p>
        </p:txBody>
      </p:sp>
      <p:pic>
        <p:nvPicPr>
          <p:cNvPr id="31" name="Рисунок 30" descr="Документ">
            <a:extLst>
              <a:ext uri="{FF2B5EF4-FFF2-40B4-BE49-F238E27FC236}">
                <a16:creationId xmlns:a16="http://schemas.microsoft.com/office/drawing/2014/main" xmlns="" id="{228991FA-F75F-46BE-9258-8C2409BE7B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600492" y="2308489"/>
            <a:ext cx="489081" cy="489081"/>
          </a:xfrm>
          <a:prstGeom prst="rect">
            <a:avLst/>
          </a:prstGeom>
        </p:spPr>
      </p:pic>
      <p:pic>
        <p:nvPicPr>
          <p:cNvPr id="32" name="Рисунок 31" descr="Попасть в яблочко">
            <a:extLst>
              <a:ext uri="{FF2B5EF4-FFF2-40B4-BE49-F238E27FC236}">
                <a16:creationId xmlns:a16="http://schemas.microsoft.com/office/drawing/2014/main" xmlns="" id="{316488C1-3709-4977-BD0B-89C3284F884D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52661" y="3958259"/>
            <a:ext cx="568197" cy="56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6237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Прямоугольник 35">
            <a:extLst>
              <a:ext uri="{FF2B5EF4-FFF2-40B4-BE49-F238E27FC236}">
                <a16:creationId xmlns:a16="http://schemas.microsoft.com/office/drawing/2014/main" xmlns="" id="{25C5FACE-5A43-4ACC-8440-DD00475EBC35}"/>
              </a:ext>
            </a:extLst>
          </p:cNvPr>
          <p:cNvSpPr/>
          <p:nvPr/>
        </p:nvSpPr>
        <p:spPr>
          <a:xfrm>
            <a:off x="479958" y="3281882"/>
            <a:ext cx="8326967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5" name="Прямоугольник 34">
            <a:extLst>
              <a:ext uri="{FF2B5EF4-FFF2-40B4-BE49-F238E27FC236}">
                <a16:creationId xmlns:a16="http://schemas.microsoft.com/office/drawing/2014/main" xmlns="" id="{3EA5FF95-A45B-4C48-8D0E-2EB8F74B8631}"/>
              </a:ext>
            </a:extLst>
          </p:cNvPr>
          <p:cNvSpPr/>
          <p:nvPr/>
        </p:nvSpPr>
        <p:spPr>
          <a:xfrm>
            <a:off x="465690" y="2719616"/>
            <a:ext cx="8326967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3F034170-11FF-401D-8B0A-7A2CF653A770}"/>
              </a:ext>
            </a:extLst>
          </p:cNvPr>
          <p:cNvSpPr/>
          <p:nvPr/>
        </p:nvSpPr>
        <p:spPr>
          <a:xfrm>
            <a:off x="-18280" y="4733806"/>
            <a:ext cx="9180560" cy="4096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"/>
            <a:ext cx="9144000" cy="613112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475" y="285694"/>
            <a:ext cx="1048552" cy="460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66689" y="416601"/>
            <a:ext cx="8410622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104D7F"/>
                </a:solidFill>
              </a:rPr>
              <a:t>ИЗМЕНЕННЫЙ ПОДХОД К ИНФОИНСТРУМЕНТАМ (ОТЧЕТНОСТИ)</a:t>
            </a:r>
          </a:p>
        </p:txBody>
      </p:sp>
      <p:sp>
        <p:nvSpPr>
          <p:cNvPr id="21" name="Прямоугольный треугольник 20"/>
          <p:cNvSpPr/>
          <p:nvPr/>
        </p:nvSpPr>
        <p:spPr>
          <a:xfrm rot="5400000" flipV="1">
            <a:off x="604826" y="526474"/>
            <a:ext cx="133088" cy="646591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982498" y="4764774"/>
            <a:ext cx="2133600" cy="273844"/>
          </a:xfrm>
        </p:spPr>
        <p:txBody>
          <a:bodyPr/>
          <a:lstStyle/>
          <a:p>
            <a:pPr algn="r"/>
            <a:fld id="{A907081D-3F59-4A16-8081-8F85BBB57413}" type="slidenum">
              <a:rPr lang="ru-RU" sz="1050" smtClean="0"/>
              <a:pPr algn="r"/>
              <a:t>11</a:t>
            </a:fld>
            <a:endParaRPr lang="ru-RU" sz="105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204943" y="3287028"/>
            <a:ext cx="729458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dirty="0"/>
              <a:t>Обязательное информирование предпринимателя об итогах использования его персональных данных</a:t>
            </a:r>
          </a:p>
        </p:txBody>
      </p:sp>
      <p:sp>
        <p:nvSpPr>
          <p:cNvPr id="14" name="Стрелка: вниз 68">
            <a:extLst>
              <a:ext uri="{FF2B5EF4-FFF2-40B4-BE49-F238E27FC236}">
                <a16:creationId xmlns:a16="http://schemas.microsoft.com/office/drawing/2014/main" xmlns="" id="{A21DD095-853D-4F60-86E7-439DAC9B7347}"/>
              </a:ext>
            </a:extLst>
          </p:cNvPr>
          <p:cNvSpPr/>
          <p:nvPr/>
        </p:nvSpPr>
        <p:spPr>
          <a:xfrm>
            <a:off x="3995930" y="3893774"/>
            <a:ext cx="950515" cy="188081"/>
          </a:xfrm>
          <a:prstGeom prst="downArrow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5C970367-F227-4373-96EB-37A3131D5006}"/>
              </a:ext>
            </a:extLst>
          </p:cNvPr>
          <p:cNvCxnSpPr>
            <a:cxnSpLocks/>
          </p:cNvCxnSpPr>
          <p:nvPr/>
        </p:nvCxnSpPr>
        <p:spPr>
          <a:xfrm flipH="1">
            <a:off x="450342" y="3893774"/>
            <a:ext cx="8326969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450342" y="4081854"/>
            <a:ext cx="8326969" cy="563748"/>
          </a:xfrm>
          <a:prstGeom prst="rect">
            <a:avLst/>
          </a:prstGeom>
          <a:solidFill>
            <a:schemeClr val="accent1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712331" y="4060827"/>
            <a:ext cx="77935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</a:rPr>
              <a:t>Достижение определенности, прозрачности и эффективности информационных инструментов</a:t>
            </a: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21CE36F9-F1E9-416F-A772-3DD5AC122111}"/>
              </a:ext>
            </a:extLst>
          </p:cNvPr>
          <p:cNvSpPr/>
          <p:nvPr/>
        </p:nvSpPr>
        <p:spPr>
          <a:xfrm>
            <a:off x="464111" y="2174137"/>
            <a:ext cx="8326967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xmlns="" id="{C5DBB2DB-057A-4EAA-B0D7-508A7547BA24}"/>
              </a:ext>
            </a:extLst>
          </p:cNvPr>
          <p:cNvSpPr/>
          <p:nvPr/>
        </p:nvSpPr>
        <p:spPr>
          <a:xfrm>
            <a:off x="454029" y="1016361"/>
            <a:ext cx="8326969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825905AA-F27D-415D-97D8-C265D09FD09E}"/>
              </a:ext>
            </a:extLst>
          </p:cNvPr>
          <p:cNvSpPr/>
          <p:nvPr/>
        </p:nvSpPr>
        <p:spPr>
          <a:xfrm>
            <a:off x="454031" y="1592431"/>
            <a:ext cx="8326967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9" name="Freeform 17">
            <a:extLst>
              <a:ext uri="{FF2B5EF4-FFF2-40B4-BE49-F238E27FC236}">
                <a16:creationId xmlns:a16="http://schemas.microsoft.com/office/drawing/2014/main" xmlns="" id="{CEE18409-E4F9-4DB5-89D3-85C637B5CDD5}"/>
              </a:ext>
            </a:extLst>
          </p:cNvPr>
          <p:cNvSpPr>
            <a:spLocks noEditPoints="1"/>
          </p:cNvSpPr>
          <p:nvPr/>
        </p:nvSpPr>
        <p:spPr bwMode="auto">
          <a:xfrm>
            <a:off x="597117" y="1036985"/>
            <a:ext cx="420688" cy="434975"/>
          </a:xfrm>
          <a:custGeom>
            <a:avLst/>
            <a:gdLst>
              <a:gd name="T0" fmla="*/ 934 w 3176"/>
              <a:gd name="T1" fmla="*/ 2528 h 3295"/>
              <a:gd name="T2" fmla="*/ 761 w 3176"/>
              <a:gd name="T3" fmla="*/ 3278 h 3295"/>
              <a:gd name="T4" fmla="*/ 498 w 3176"/>
              <a:gd name="T5" fmla="*/ 1833 h 3295"/>
              <a:gd name="T6" fmla="*/ 430 w 3176"/>
              <a:gd name="T7" fmla="*/ 2030 h 3295"/>
              <a:gd name="T8" fmla="*/ 400 w 3176"/>
              <a:gd name="T9" fmla="*/ 1896 h 3295"/>
              <a:gd name="T10" fmla="*/ 1956 w 3176"/>
              <a:gd name="T11" fmla="*/ 1655 h 3295"/>
              <a:gd name="T12" fmla="*/ 1270 w 3176"/>
              <a:gd name="T13" fmla="*/ 2410 h 3295"/>
              <a:gd name="T14" fmla="*/ 1322 w 3176"/>
              <a:gd name="T15" fmla="*/ 2493 h 3295"/>
              <a:gd name="T16" fmla="*/ 2021 w 3176"/>
              <a:gd name="T17" fmla="*/ 1753 h 3295"/>
              <a:gd name="T18" fmla="*/ 2003 w 3176"/>
              <a:gd name="T19" fmla="*/ 1672 h 3295"/>
              <a:gd name="T20" fmla="*/ 1505 w 3176"/>
              <a:gd name="T21" fmla="*/ 1469 h 3295"/>
              <a:gd name="T22" fmla="*/ 1589 w 3176"/>
              <a:gd name="T23" fmla="*/ 1576 h 3295"/>
              <a:gd name="T24" fmla="*/ 412 w 3176"/>
              <a:gd name="T25" fmla="*/ 1648 h 3295"/>
              <a:gd name="T26" fmla="*/ 412 w 3176"/>
              <a:gd name="T27" fmla="*/ 1510 h 3295"/>
              <a:gd name="T28" fmla="*/ 2165 w 3176"/>
              <a:gd name="T29" fmla="*/ 1404 h 3295"/>
              <a:gd name="T30" fmla="*/ 2088 w 3176"/>
              <a:gd name="T31" fmla="*/ 1504 h 3295"/>
              <a:gd name="T32" fmla="*/ 2144 w 3176"/>
              <a:gd name="T33" fmla="*/ 1569 h 3295"/>
              <a:gd name="T34" fmla="*/ 2228 w 3176"/>
              <a:gd name="T35" fmla="*/ 1418 h 3295"/>
              <a:gd name="T36" fmla="*/ 1547 w 3176"/>
              <a:gd name="T37" fmla="*/ 2949 h 3295"/>
              <a:gd name="T38" fmla="*/ 1528 w 3176"/>
              <a:gd name="T39" fmla="*/ 1115 h 3295"/>
              <a:gd name="T40" fmla="*/ 1586 w 3176"/>
              <a:gd name="T41" fmla="*/ 1239 h 3295"/>
              <a:gd name="T42" fmla="*/ 1480 w 3176"/>
              <a:gd name="T43" fmla="*/ 1323 h 3295"/>
              <a:gd name="T44" fmla="*/ 400 w 3176"/>
              <a:gd name="T45" fmla="*/ 1262 h 3295"/>
              <a:gd name="T46" fmla="*/ 430 w 3176"/>
              <a:gd name="T47" fmla="*/ 1128 h 3295"/>
              <a:gd name="T48" fmla="*/ 2761 w 3176"/>
              <a:gd name="T49" fmla="*/ 1583 h 3295"/>
              <a:gd name="T50" fmla="*/ 3031 w 3176"/>
              <a:gd name="T51" fmla="*/ 1062 h 3295"/>
              <a:gd name="T52" fmla="*/ 2796 w 3176"/>
              <a:gd name="T53" fmla="*/ 653 h 3295"/>
              <a:gd name="T54" fmla="*/ 3176 w 3176"/>
              <a:gd name="T55" fmla="*/ 1066 h 3295"/>
              <a:gd name="T56" fmla="*/ 2398 w 3176"/>
              <a:gd name="T57" fmla="*/ 880 h 3295"/>
              <a:gd name="T58" fmla="*/ 2691 w 3176"/>
              <a:gd name="T59" fmla="*/ 616 h 3295"/>
              <a:gd name="T60" fmla="*/ 888 w 3176"/>
              <a:gd name="T61" fmla="*/ 227 h 3295"/>
              <a:gd name="T62" fmla="*/ 1094 w 3176"/>
              <a:gd name="T63" fmla="*/ 294 h 3295"/>
              <a:gd name="T64" fmla="*/ 1035 w 3176"/>
              <a:gd name="T65" fmla="*/ 176 h 3295"/>
              <a:gd name="T66" fmla="*/ 1066 w 3176"/>
              <a:gd name="T67" fmla="*/ 11 h 3295"/>
              <a:gd name="T68" fmla="*/ 1234 w 3176"/>
              <a:gd name="T69" fmla="*/ 159 h 3295"/>
              <a:gd name="T70" fmla="*/ 1334 w 3176"/>
              <a:gd name="T71" fmla="*/ 312 h 3295"/>
              <a:gd name="T72" fmla="*/ 1423 w 3176"/>
              <a:gd name="T73" fmla="*/ 383 h 3295"/>
              <a:gd name="T74" fmla="*/ 1833 w 3176"/>
              <a:gd name="T75" fmla="*/ 449 h 3295"/>
              <a:gd name="T76" fmla="*/ 1964 w 3176"/>
              <a:gd name="T77" fmla="*/ 631 h 3295"/>
              <a:gd name="T78" fmla="*/ 1739 w 3176"/>
              <a:gd name="T79" fmla="*/ 726 h 3295"/>
              <a:gd name="T80" fmla="*/ 1619 w 3176"/>
              <a:gd name="T81" fmla="*/ 645 h 3295"/>
              <a:gd name="T82" fmla="*/ 1391 w 3176"/>
              <a:gd name="T83" fmla="*/ 842 h 3295"/>
              <a:gd name="T84" fmla="*/ 600 w 3176"/>
              <a:gd name="T85" fmla="*/ 853 h 3295"/>
              <a:gd name="T86" fmla="*/ 548 w 3176"/>
              <a:gd name="T87" fmla="*/ 645 h 3295"/>
              <a:gd name="T88" fmla="*/ 244 w 3176"/>
              <a:gd name="T89" fmla="*/ 703 h 3295"/>
              <a:gd name="T90" fmla="*/ 232 w 3176"/>
              <a:gd name="T91" fmla="*/ 2432 h 3295"/>
              <a:gd name="T92" fmla="*/ 351 w 3176"/>
              <a:gd name="T93" fmla="*/ 2513 h 3295"/>
              <a:gd name="T94" fmla="*/ 134 w 3176"/>
              <a:gd name="T95" fmla="*/ 2708 h 3295"/>
              <a:gd name="T96" fmla="*/ 3 w 3176"/>
              <a:gd name="T97" fmla="*/ 2527 h 3295"/>
              <a:gd name="T98" fmla="*/ 48 w 3176"/>
              <a:gd name="T99" fmla="*/ 525 h 3295"/>
              <a:gd name="T100" fmla="*/ 247 w 3176"/>
              <a:gd name="T101" fmla="*/ 422 h 3295"/>
              <a:gd name="T102" fmla="*/ 583 w 3176"/>
              <a:gd name="T103" fmla="*/ 332 h 3295"/>
              <a:gd name="T104" fmla="*/ 714 w 3176"/>
              <a:gd name="T105" fmla="*/ 275 h 3295"/>
              <a:gd name="T106" fmla="*/ 808 w 3176"/>
              <a:gd name="T107" fmla="*/ 67 h 3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176" h="3295">
                <a:moveTo>
                  <a:pt x="985" y="2703"/>
                </a:moveTo>
                <a:lnTo>
                  <a:pt x="910" y="2963"/>
                </a:lnTo>
                <a:lnTo>
                  <a:pt x="1055" y="3094"/>
                </a:lnTo>
                <a:lnTo>
                  <a:pt x="1303" y="2991"/>
                </a:lnTo>
                <a:lnTo>
                  <a:pt x="985" y="2703"/>
                </a:lnTo>
                <a:close/>
                <a:moveTo>
                  <a:pt x="934" y="2528"/>
                </a:moveTo>
                <a:lnTo>
                  <a:pt x="1482" y="3023"/>
                </a:lnTo>
                <a:lnTo>
                  <a:pt x="835" y="3291"/>
                </a:lnTo>
                <a:lnTo>
                  <a:pt x="816" y="3295"/>
                </a:lnTo>
                <a:lnTo>
                  <a:pt x="796" y="3295"/>
                </a:lnTo>
                <a:lnTo>
                  <a:pt x="778" y="3288"/>
                </a:lnTo>
                <a:lnTo>
                  <a:pt x="761" y="3278"/>
                </a:lnTo>
                <a:lnTo>
                  <a:pt x="749" y="3262"/>
                </a:lnTo>
                <a:lnTo>
                  <a:pt x="740" y="3244"/>
                </a:lnTo>
                <a:lnTo>
                  <a:pt x="738" y="3225"/>
                </a:lnTo>
                <a:lnTo>
                  <a:pt x="740" y="3205"/>
                </a:lnTo>
                <a:lnTo>
                  <a:pt x="934" y="2528"/>
                </a:lnTo>
                <a:close/>
                <a:moveTo>
                  <a:pt x="498" y="1833"/>
                </a:moveTo>
                <a:lnTo>
                  <a:pt x="1360" y="1833"/>
                </a:lnTo>
                <a:lnTo>
                  <a:pt x="1164" y="2054"/>
                </a:lnTo>
                <a:lnTo>
                  <a:pt x="498" y="2054"/>
                </a:lnTo>
                <a:lnTo>
                  <a:pt x="473" y="2051"/>
                </a:lnTo>
                <a:lnTo>
                  <a:pt x="450" y="2043"/>
                </a:lnTo>
                <a:lnTo>
                  <a:pt x="430" y="2030"/>
                </a:lnTo>
                <a:lnTo>
                  <a:pt x="412" y="2012"/>
                </a:lnTo>
                <a:lnTo>
                  <a:pt x="400" y="1992"/>
                </a:lnTo>
                <a:lnTo>
                  <a:pt x="391" y="1969"/>
                </a:lnTo>
                <a:lnTo>
                  <a:pt x="389" y="1944"/>
                </a:lnTo>
                <a:lnTo>
                  <a:pt x="391" y="1918"/>
                </a:lnTo>
                <a:lnTo>
                  <a:pt x="400" y="1896"/>
                </a:lnTo>
                <a:lnTo>
                  <a:pt x="412" y="1875"/>
                </a:lnTo>
                <a:lnTo>
                  <a:pt x="430" y="1858"/>
                </a:lnTo>
                <a:lnTo>
                  <a:pt x="450" y="1845"/>
                </a:lnTo>
                <a:lnTo>
                  <a:pt x="473" y="1837"/>
                </a:lnTo>
                <a:lnTo>
                  <a:pt x="498" y="1833"/>
                </a:lnTo>
                <a:close/>
                <a:moveTo>
                  <a:pt x="1956" y="1655"/>
                </a:moveTo>
                <a:lnTo>
                  <a:pt x="1939" y="1658"/>
                </a:lnTo>
                <a:lnTo>
                  <a:pt x="1923" y="1665"/>
                </a:lnTo>
                <a:lnTo>
                  <a:pt x="1911" y="1677"/>
                </a:lnTo>
                <a:lnTo>
                  <a:pt x="1287" y="2377"/>
                </a:lnTo>
                <a:lnTo>
                  <a:pt x="1276" y="2393"/>
                </a:lnTo>
                <a:lnTo>
                  <a:pt x="1270" y="2410"/>
                </a:lnTo>
                <a:lnTo>
                  <a:pt x="1269" y="2429"/>
                </a:lnTo>
                <a:lnTo>
                  <a:pt x="1272" y="2446"/>
                </a:lnTo>
                <a:lnTo>
                  <a:pt x="1281" y="2463"/>
                </a:lnTo>
                <a:lnTo>
                  <a:pt x="1292" y="2478"/>
                </a:lnTo>
                <a:lnTo>
                  <a:pt x="1307" y="2487"/>
                </a:lnTo>
                <a:lnTo>
                  <a:pt x="1322" y="2493"/>
                </a:lnTo>
                <a:lnTo>
                  <a:pt x="1339" y="2495"/>
                </a:lnTo>
                <a:lnTo>
                  <a:pt x="1356" y="2492"/>
                </a:lnTo>
                <a:lnTo>
                  <a:pt x="1372" y="2484"/>
                </a:lnTo>
                <a:lnTo>
                  <a:pt x="1384" y="2473"/>
                </a:lnTo>
                <a:lnTo>
                  <a:pt x="2011" y="1768"/>
                </a:lnTo>
                <a:lnTo>
                  <a:pt x="2021" y="1753"/>
                </a:lnTo>
                <a:lnTo>
                  <a:pt x="2027" y="1737"/>
                </a:lnTo>
                <a:lnTo>
                  <a:pt x="2028" y="1720"/>
                </a:lnTo>
                <a:lnTo>
                  <a:pt x="2025" y="1703"/>
                </a:lnTo>
                <a:lnTo>
                  <a:pt x="2018" y="1687"/>
                </a:lnTo>
                <a:lnTo>
                  <a:pt x="2006" y="1675"/>
                </a:lnTo>
                <a:lnTo>
                  <a:pt x="2003" y="1672"/>
                </a:lnTo>
                <a:lnTo>
                  <a:pt x="1988" y="1662"/>
                </a:lnTo>
                <a:lnTo>
                  <a:pt x="1973" y="1656"/>
                </a:lnTo>
                <a:lnTo>
                  <a:pt x="1956" y="1655"/>
                </a:lnTo>
                <a:close/>
                <a:moveTo>
                  <a:pt x="498" y="1467"/>
                </a:moveTo>
                <a:lnTo>
                  <a:pt x="1480" y="1467"/>
                </a:lnTo>
                <a:lnTo>
                  <a:pt x="1505" y="1469"/>
                </a:lnTo>
                <a:lnTo>
                  <a:pt x="1527" y="1478"/>
                </a:lnTo>
                <a:lnTo>
                  <a:pt x="1547" y="1491"/>
                </a:lnTo>
                <a:lnTo>
                  <a:pt x="1564" y="1508"/>
                </a:lnTo>
                <a:lnTo>
                  <a:pt x="1577" y="1529"/>
                </a:lnTo>
                <a:lnTo>
                  <a:pt x="1586" y="1551"/>
                </a:lnTo>
                <a:lnTo>
                  <a:pt x="1589" y="1576"/>
                </a:lnTo>
                <a:lnTo>
                  <a:pt x="1487" y="1691"/>
                </a:lnTo>
                <a:lnTo>
                  <a:pt x="498" y="1691"/>
                </a:lnTo>
                <a:lnTo>
                  <a:pt x="473" y="1687"/>
                </a:lnTo>
                <a:lnTo>
                  <a:pt x="450" y="1679"/>
                </a:lnTo>
                <a:lnTo>
                  <a:pt x="430" y="1666"/>
                </a:lnTo>
                <a:lnTo>
                  <a:pt x="412" y="1648"/>
                </a:lnTo>
                <a:lnTo>
                  <a:pt x="400" y="1628"/>
                </a:lnTo>
                <a:lnTo>
                  <a:pt x="391" y="1604"/>
                </a:lnTo>
                <a:lnTo>
                  <a:pt x="389" y="1580"/>
                </a:lnTo>
                <a:lnTo>
                  <a:pt x="391" y="1553"/>
                </a:lnTo>
                <a:lnTo>
                  <a:pt x="400" y="1530"/>
                </a:lnTo>
                <a:lnTo>
                  <a:pt x="412" y="1510"/>
                </a:lnTo>
                <a:lnTo>
                  <a:pt x="430" y="1492"/>
                </a:lnTo>
                <a:lnTo>
                  <a:pt x="450" y="1478"/>
                </a:lnTo>
                <a:lnTo>
                  <a:pt x="473" y="1469"/>
                </a:lnTo>
                <a:lnTo>
                  <a:pt x="498" y="1467"/>
                </a:lnTo>
                <a:close/>
                <a:moveTo>
                  <a:pt x="2181" y="1401"/>
                </a:moveTo>
                <a:lnTo>
                  <a:pt x="2165" y="1404"/>
                </a:lnTo>
                <a:lnTo>
                  <a:pt x="2149" y="1411"/>
                </a:lnTo>
                <a:lnTo>
                  <a:pt x="2135" y="1423"/>
                </a:lnTo>
                <a:lnTo>
                  <a:pt x="2105" y="1458"/>
                </a:lnTo>
                <a:lnTo>
                  <a:pt x="2095" y="1472"/>
                </a:lnTo>
                <a:lnTo>
                  <a:pt x="2089" y="1487"/>
                </a:lnTo>
                <a:lnTo>
                  <a:pt x="2088" y="1504"/>
                </a:lnTo>
                <a:lnTo>
                  <a:pt x="2091" y="1522"/>
                </a:lnTo>
                <a:lnTo>
                  <a:pt x="2099" y="1537"/>
                </a:lnTo>
                <a:lnTo>
                  <a:pt x="2110" y="1551"/>
                </a:lnTo>
                <a:lnTo>
                  <a:pt x="2113" y="1554"/>
                </a:lnTo>
                <a:lnTo>
                  <a:pt x="2128" y="1564"/>
                </a:lnTo>
                <a:lnTo>
                  <a:pt x="2144" y="1569"/>
                </a:lnTo>
                <a:lnTo>
                  <a:pt x="2160" y="1570"/>
                </a:lnTo>
                <a:lnTo>
                  <a:pt x="2177" y="1567"/>
                </a:lnTo>
                <a:lnTo>
                  <a:pt x="2193" y="1560"/>
                </a:lnTo>
                <a:lnTo>
                  <a:pt x="2206" y="1549"/>
                </a:lnTo>
                <a:lnTo>
                  <a:pt x="2280" y="1465"/>
                </a:lnTo>
                <a:lnTo>
                  <a:pt x="2228" y="1418"/>
                </a:lnTo>
                <a:lnTo>
                  <a:pt x="2214" y="1407"/>
                </a:lnTo>
                <a:lnTo>
                  <a:pt x="2197" y="1402"/>
                </a:lnTo>
                <a:lnTo>
                  <a:pt x="2181" y="1401"/>
                </a:lnTo>
                <a:close/>
                <a:moveTo>
                  <a:pt x="2161" y="1147"/>
                </a:moveTo>
                <a:lnTo>
                  <a:pt x="2709" y="1643"/>
                </a:lnTo>
                <a:lnTo>
                  <a:pt x="1547" y="2949"/>
                </a:lnTo>
                <a:lnTo>
                  <a:pt x="1000" y="2454"/>
                </a:lnTo>
                <a:lnTo>
                  <a:pt x="2161" y="1147"/>
                </a:lnTo>
                <a:close/>
                <a:moveTo>
                  <a:pt x="498" y="1104"/>
                </a:moveTo>
                <a:lnTo>
                  <a:pt x="1480" y="1104"/>
                </a:lnTo>
                <a:lnTo>
                  <a:pt x="1505" y="1107"/>
                </a:lnTo>
                <a:lnTo>
                  <a:pt x="1528" y="1115"/>
                </a:lnTo>
                <a:lnTo>
                  <a:pt x="1548" y="1128"/>
                </a:lnTo>
                <a:lnTo>
                  <a:pt x="1565" y="1146"/>
                </a:lnTo>
                <a:lnTo>
                  <a:pt x="1578" y="1166"/>
                </a:lnTo>
                <a:lnTo>
                  <a:pt x="1586" y="1189"/>
                </a:lnTo>
                <a:lnTo>
                  <a:pt x="1589" y="1213"/>
                </a:lnTo>
                <a:lnTo>
                  <a:pt x="1586" y="1239"/>
                </a:lnTo>
                <a:lnTo>
                  <a:pt x="1578" y="1262"/>
                </a:lnTo>
                <a:lnTo>
                  <a:pt x="1565" y="1283"/>
                </a:lnTo>
                <a:lnTo>
                  <a:pt x="1548" y="1300"/>
                </a:lnTo>
                <a:lnTo>
                  <a:pt x="1528" y="1313"/>
                </a:lnTo>
                <a:lnTo>
                  <a:pt x="1505" y="1321"/>
                </a:lnTo>
                <a:lnTo>
                  <a:pt x="1480" y="1323"/>
                </a:lnTo>
                <a:lnTo>
                  <a:pt x="498" y="1323"/>
                </a:lnTo>
                <a:lnTo>
                  <a:pt x="473" y="1321"/>
                </a:lnTo>
                <a:lnTo>
                  <a:pt x="450" y="1313"/>
                </a:lnTo>
                <a:lnTo>
                  <a:pt x="430" y="1300"/>
                </a:lnTo>
                <a:lnTo>
                  <a:pt x="412" y="1283"/>
                </a:lnTo>
                <a:lnTo>
                  <a:pt x="400" y="1262"/>
                </a:lnTo>
                <a:lnTo>
                  <a:pt x="391" y="1239"/>
                </a:lnTo>
                <a:lnTo>
                  <a:pt x="389" y="1213"/>
                </a:lnTo>
                <a:lnTo>
                  <a:pt x="391" y="1189"/>
                </a:lnTo>
                <a:lnTo>
                  <a:pt x="400" y="1166"/>
                </a:lnTo>
                <a:lnTo>
                  <a:pt x="412" y="1146"/>
                </a:lnTo>
                <a:lnTo>
                  <a:pt x="430" y="1128"/>
                </a:lnTo>
                <a:lnTo>
                  <a:pt x="450" y="1115"/>
                </a:lnTo>
                <a:lnTo>
                  <a:pt x="473" y="1107"/>
                </a:lnTo>
                <a:lnTo>
                  <a:pt x="498" y="1104"/>
                </a:lnTo>
                <a:close/>
                <a:moveTo>
                  <a:pt x="2348" y="936"/>
                </a:moveTo>
                <a:lnTo>
                  <a:pt x="2897" y="1431"/>
                </a:lnTo>
                <a:lnTo>
                  <a:pt x="2761" y="1583"/>
                </a:lnTo>
                <a:lnTo>
                  <a:pt x="2214" y="1086"/>
                </a:lnTo>
                <a:lnTo>
                  <a:pt x="2348" y="936"/>
                </a:lnTo>
                <a:close/>
                <a:moveTo>
                  <a:pt x="2699" y="762"/>
                </a:moveTo>
                <a:lnTo>
                  <a:pt x="2603" y="869"/>
                </a:lnTo>
                <a:lnTo>
                  <a:pt x="2934" y="1170"/>
                </a:lnTo>
                <a:lnTo>
                  <a:pt x="3031" y="1062"/>
                </a:lnTo>
                <a:lnTo>
                  <a:pt x="2699" y="762"/>
                </a:lnTo>
                <a:close/>
                <a:moveTo>
                  <a:pt x="2691" y="616"/>
                </a:moveTo>
                <a:lnTo>
                  <a:pt x="2719" y="617"/>
                </a:lnTo>
                <a:lnTo>
                  <a:pt x="2747" y="624"/>
                </a:lnTo>
                <a:lnTo>
                  <a:pt x="2773" y="636"/>
                </a:lnTo>
                <a:lnTo>
                  <a:pt x="2796" y="653"/>
                </a:lnTo>
                <a:lnTo>
                  <a:pt x="3127" y="953"/>
                </a:lnTo>
                <a:lnTo>
                  <a:pt x="3145" y="972"/>
                </a:lnTo>
                <a:lnTo>
                  <a:pt x="3159" y="994"/>
                </a:lnTo>
                <a:lnTo>
                  <a:pt x="3168" y="1018"/>
                </a:lnTo>
                <a:lnTo>
                  <a:pt x="3174" y="1042"/>
                </a:lnTo>
                <a:lnTo>
                  <a:pt x="3176" y="1066"/>
                </a:lnTo>
                <a:lnTo>
                  <a:pt x="3172" y="1092"/>
                </a:lnTo>
                <a:lnTo>
                  <a:pt x="3165" y="1116"/>
                </a:lnTo>
                <a:lnTo>
                  <a:pt x="3154" y="1138"/>
                </a:lnTo>
                <a:lnTo>
                  <a:pt x="3138" y="1159"/>
                </a:lnTo>
                <a:lnTo>
                  <a:pt x="2946" y="1376"/>
                </a:lnTo>
                <a:lnTo>
                  <a:pt x="2398" y="880"/>
                </a:lnTo>
                <a:lnTo>
                  <a:pt x="2590" y="664"/>
                </a:lnTo>
                <a:lnTo>
                  <a:pt x="2607" y="648"/>
                </a:lnTo>
                <a:lnTo>
                  <a:pt x="2626" y="635"/>
                </a:lnTo>
                <a:lnTo>
                  <a:pt x="2646" y="625"/>
                </a:lnTo>
                <a:lnTo>
                  <a:pt x="2668" y="619"/>
                </a:lnTo>
                <a:lnTo>
                  <a:pt x="2691" y="616"/>
                </a:lnTo>
                <a:close/>
                <a:moveTo>
                  <a:pt x="987" y="165"/>
                </a:moveTo>
                <a:lnTo>
                  <a:pt x="962" y="168"/>
                </a:lnTo>
                <a:lnTo>
                  <a:pt x="939" y="176"/>
                </a:lnTo>
                <a:lnTo>
                  <a:pt x="919" y="189"/>
                </a:lnTo>
                <a:lnTo>
                  <a:pt x="902" y="206"/>
                </a:lnTo>
                <a:lnTo>
                  <a:pt x="888" y="227"/>
                </a:lnTo>
                <a:lnTo>
                  <a:pt x="880" y="249"/>
                </a:lnTo>
                <a:lnTo>
                  <a:pt x="878" y="275"/>
                </a:lnTo>
                <a:lnTo>
                  <a:pt x="879" y="294"/>
                </a:lnTo>
                <a:lnTo>
                  <a:pt x="884" y="312"/>
                </a:lnTo>
                <a:lnTo>
                  <a:pt x="1090" y="312"/>
                </a:lnTo>
                <a:lnTo>
                  <a:pt x="1094" y="294"/>
                </a:lnTo>
                <a:lnTo>
                  <a:pt x="1096" y="275"/>
                </a:lnTo>
                <a:lnTo>
                  <a:pt x="1093" y="249"/>
                </a:lnTo>
                <a:lnTo>
                  <a:pt x="1084" y="227"/>
                </a:lnTo>
                <a:lnTo>
                  <a:pt x="1072" y="206"/>
                </a:lnTo>
                <a:lnTo>
                  <a:pt x="1055" y="189"/>
                </a:lnTo>
                <a:lnTo>
                  <a:pt x="1035" y="176"/>
                </a:lnTo>
                <a:lnTo>
                  <a:pt x="1012" y="168"/>
                </a:lnTo>
                <a:lnTo>
                  <a:pt x="987" y="165"/>
                </a:lnTo>
                <a:close/>
                <a:moveTo>
                  <a:pt x="987" y="0"/>
                </a:moveTo>
                <a:lnTo>
                  <a:pt x="987" y="0"/>
                </a:lnTo>
                <a:lnTo>
                  <a:pt x="1027" y="3"/>
                </a:lnTo>
                <a:lnTo>
                  <a:pt x="1066" y="11"/>
                </a:lnTo>
                <a:lnTo>
                  <a:pt x="1101" y="25"/>
                </a:lnTo>
                <a:lnTo>
                  <a:pt x="1135" y="44"/>
                </a:lnTo>
                <a:lnTo>
                  <a:pt x="1165" y="67"/>
                </a:lnTo>
                <a:lnTo>
                  <a:pt x="1192" y="95"/>
                </a:lnTo>
                <a:lnTo>
                  <a:pt x="1215" y="126"/>
                </a:lnTo>
                <a:lnTo>
                  <a:pt x="1234" y="159"/>
                </a:lnTo>
                <a:lnTo>
                  <a:pt x="1248" y="195"/>
                </a:lnTo>
                <a:lnTo>
                  <a:pt x="1256" y="235"/>
                </a:lnTo>
                <a:lnTo>
                  <a:pt x="1260" y="275"/>
                </a:lnTo>
                <a:lnTo>
                  <a:pt x="1258" y="294"/>
                </a:lnTo>
                <a:lnTo>
                  <a:pt x="1257" y="312"/>
                </a:lnTo>
                <a:lnTo>
                  <a:pt x="1334" y="312"/>
                </a:lnTo>
                <a:lnTo>
                  <a:pt x="1355" y="314"/>
                </a:lnTo>
                <a:lnTo>
                  <a:pt x="1374" y="321"/>
                </a:lnTo>
                <a:lnTo>
                  <a:pt x="1392" y="332"/>
                </a:lnTo>
                <a:lnTo>
                  <a:pt x="1405" y="346"/>
                </a:lnTo>
                <a:lnTo>
                  <a:pt x="1416" y="364"/>
                </a:lnTo>
                <a:lnTo>
                  <a:pt x="1423" y="383"/>
                </a:lnTo>
                <a:lnTo>
                  <a:pt x="1425" y="404"/>
                </a:lnTo>
                <a:lnTo>
                  <a:pt x="1425" y="422"/>
                </a:lnTo>
                <a:lnTo>
                  <a:pt x="1720" y="422"/>
                </a:lnTo>
                <a:lnTo>
                  <a:pt x="1760" y="425"/>
                </a:lnTo>
                <a:lnTo>
                  <a:pt x="1798" y="435"/>
                </a:lnTo>
                <a:lnTo>
                  <a:pt x="1833" y="449"/>
                </a:lnTo>
                <a:lnTo>
                  <a:pt x="1866" y="469"/>
                </a:lnTo>
                <a:lnTo>
                  <a:pt x="1895" y="495"/>
                </a:lnTo>
                <a:lnTo>
                  <a:pt x="1919" y="525"/>
                </a:lnTo>
                <a:lnTo>
                  <a:pt x="1939" y="557"/>
                </a:lnTo>
                <a:lnTo>
                  <a:pt x="1955" y="592"/>
                </a:lnTo>
                <a:lnTo>
                  <a:pt x="1964" y="631"/>
                </a:lnTo>
                <a:lnTo>
                  <a:pt x="1967" y="672"/>
                </a:lnTo>
                <a:lnTo>
                  <a:pt x="1967" y="1151"/>
                </a:lnTo>
                <a:lnTo>
                  <a:pt x="1748" y="1396"/>
                </a:lnTo>
                <a:lnTo>
                  <a:pt x="1748" y="776"/>
                </a:lnTo>
                <a:lnTo>
                  <a:pt x="1746" y="750"/>
                </a:lnTo>
                <a:lnTo>
                  <a:pt x="1739" y="726"/>
                </a:lnTo>
                <a:lnTo>
                  <a:pt x="1726" y="703"/>
                </a:lnTo>
                <a:lnTo>
                  <a:pt x="1710" y="683"/>
                </a:lnTo>
                <a:lnTo>
                  <a:pt x="1692" y="667"/>
                </a:lnTo>
                <a:lnTo>
                  <a:pt x="1670" y="656"/>
                </a:lnTo>
                <a:lnTo>
                  <a:pt x="1645" y="648"/>
                </a:lnTo>
                <a:lnTo>
                  <a:pt x="1619" y="645"/>
                </a:lnTo>
                <a:lnTo>
                  <a:pt x="1425" y="645"/>
                </a:lnTo>
                <a:lnTo>
                  <a:pt x="1425" y="770"/>
                </a:lnTo>
                <a:lnTo>
                  <a:pt x="1423" y="791"/>
                </a:lnTo>
                <a:lnTo>
                  <a:pt x="1416" y="810"/>
                </a:lnTo>
                <a:lnTo>
                  <a:pt x="1405" y="827"/>
                </a:lnTo>
                <a:lnTo>
                  <a:pt x="1391" y="842"/>
                </a:lnTo>
                <a:lnTo>
                  <a:pt x="1374" y="853"/>
                </a:lnTo>
                <a:lnTo>
                  <a:pt x="1355" y="859"/>
                </a:lnTo>
                <a:lnTo>
                  <a:pt x="1334" y="862"/>
                </a:lnTo>
                <a:lnTo>
                  <a:pt x="641" y="862"/>
                </a:lnTo>
                <a:lnTo>
                  <a:pt x="620" y="859"/>
                </a:lnTo>
                <a:lnTo>
                  <a:pt x="600" y="853"/>
                </a:lnTo>
                <a:lnTo>
                  <a:pt x="583" y="842"/>
                </a:lnTo>
                <a:lnTo>
                  <a:pt x="569" y="827"/>
                </a:lnTo>
                <a:lnTo>
                  <a:pt x="558" y="810"/>
                </a:lnTo>
                <a:lnTo>
                  <a:pt x="552" y="791"/>
                </a:lnTo>
                <a:lnTo>
                  <a:pt x="548" y="770"/>
                </a:lnTo>
                <a:lnTo>
                  <a:pt x="548" y="645"/>
                </a:lnTo>
                <a:lnTo>
                  <a:pt x="351" y="645"/>
                </a:lnTo>
                <a:lnTo>
                  <a:pt x="325" y="648"/>
                </a:lnTo>
                <a:lnTo>
                  <a:pt x="301" y="656"/>
                </a:lnTo>
                <a:lnTo>
                  <a:pt x="279" y="667"/>
                </a:lnTo>
                <a:lnTo>
                  <a:pt x="260" y="683"/>
                </a:lnTo>
                <a:lnTo>
                  <a:pt x="244" y="703"/>
                </a:lnTo>
                <a:lnTo>
                  <a:pt x="232" y="726"/>
                </a:lnTo>
                <a:lnTo>
                  <a:pt x="224" y="750"/>
                </a:lnTo>
                <a:lnTo>
                  <a:pt x="222" y="776"/>
                </a:lnTo>
                <a:lnTo>
                  <a:pt x="222" y="2382"/>
                </a:lnTo>
                <a:lnTo>
                  <a:pt x="224" y="2408"/>
                </a:lnTo>
                <a:lnTo>
                  <a:pt x="232" y="2432"/>
                </a:lnTo>
                <a:lnTo>
                  <a:pt x="244" y="2455"/>
                </a:lnTo>
                <a:lnTo>
                  <a:pt x="260" y="2475"/>
                </a:lnTo>
                <a:lnTo>
                  <a:pt x="279" y="2491"/>
                </a:lnTo>
                <a:lnTo>
                  <a:pt x="301" y="2502"/>
                </a:lnTo>
                <a:lnTo>
                  <a:pt x="325" y="2510"/>
                </a:lnTo>
                <a:lnTo>
                  <a:pt x="351" y="2513"/>
                </a:lnTo>
                <a:lnTo>
                  <a:pt x="797" y="2513"/>
                </a:lnTo>
                <a:lnTo>
                  <a:pt x="733" y="2736"/>
                </a:lnTo>
                <a:lnTo>
                  <a:pt x="247" y="2736"/>
                </a:lnTo>
                <a:lnTo>
                  <a:pt x="208" y="2733"/>
                </a:lnTo>
                <a:lnTo>
                  <a:pt x="170" y="2723"/>
                </a:lnTo>
                <a:lnTo>
                  <a:pt x="134" y="2708"/>
                </a:lnTo>
                <a:lnTo>
                  <a:pt x="102" y="2687"/>
                </a:lnTo>
                <a:lnTo>
                  <a:pt x="72" y="2663"/>
                </a:lnTo>
                <a:lnTo>
                  <a:pt x="48" y="2633"/>
                </a:lnTo>
                <a:lnTo>
                  <a:pt x="28" y="2601"/>
                </a:lnTo>
                <a:lnTo>
                  <a:pt x="13" y="2566"/>
                </a:lnTo>
                <a:lnTo>
                  <a:pt x="3" y="2527"/>
                </a:lnTo>
                <a:lnTo>
                  <a:pt x="0" y="2486"/>
                </a:lnTo>
                <a:lnTo>
                  <a:pt x="0" y="672"/>
                </a:lnTo>
                <a:lnTo>
                  <a:pt x="3" y="631"/>
                </a:lnTo>
                <a:lnTo>
                  <a:pt x="13" y="592"/>
                </a:lnTo>
                <a:lnTo>
                  <a:pt x="28" y="557"/>
                </a:lnTo>
                <a:lnTo>
                  <a:pt x="48" y="525"/>
                </a:lnTo>
                <a:lnTo>
                  <a:pt x="72" y="495"/>
                </a:lnTo>
                <a:lnTo>
                  <a:pt x="102" y="471"/>
                </a:lnTo>
                <a:lnTo>
                  <a:pt x="134" y="450"/>
                </a:lnTo>
                <a:lnTo>
                  <a:pt x="170" y="435"/>
                </a:lnTo>
                <a:lnTo>
                  <a:pt x="208" y="425"/>
                </a:lnTo>
                <a:lnTo>
                  <a:pt x="247" y="422"/>
                </a:lnTo>
                <a:lnTo>
                  <a:pt x="548" y="422"/>
                </a:lnTo>
                <a:lnTo>
                  <a:pt x="548" y="404"/>
                </a:lnTo>
                <a:lnTo>
                  <a:pt x="552" y="383"/>
                </a:lnTo>
                <a:lnTo>
                  <a:pt x="558" y="364"/>
                </a:lnTo>
                <a:lnTo>
                  <a:pt x="569" y="347"/>
                </a:lnTo>
                <a:lnTo>
                  <a:pt x="583" y="332"/>
                </a:lnTo>
                <a:lnTo>
                  <a:pt x="600" y="321"/>
                </a:lnTo>
                <a:lnTo>
                  <a:pt x="620" y="314"/>
                </a:lnTo>
                <a:lnTo>
                  <a:pt x="641" y="312"/>
                </a:lnTo>
                <a:lnTo>
                  <a:pt x="716" y="312"/>
                </a:lnTo>
                <a:lnTo>
                  <a:pt x="714" y="294"/>
                </a:lnTo>
                <a:lnTo>
                  <a:pt x="714" y="275"/>
                </a:lnTo>
                <a:lnTo>
                  <a:pt x="716" y="235"/>
                </a:lnTo>
                <a:lnTo>
                  <a:pt x="726" y="195"/>
                </a:lnTo>
                <a:lnTo>
                  <a:pt x="739" y="159"/>
                </a:lnTo>
                <a:lnTo>
                  <a:pt x="758" y="126"/>
                </a:lnTo>
                <a:lnTo>
                  <a:pt x="780" y="95"/>
                </a:lnTo>
                <a:lnTo>
                  <a:pt x="808" y="67"/>
                </a:lnTo>
                <a:lnTo>
                  <a:pt x="838" y="44"/>
                </a:lnTo>
                <a:lnTo>
                  <a:pt x="871" y="25"/>
                </a:lnTo>
                <a:lnTo>
                  <a:pt x="908" y="11"/>
                </a:lnTo>
                <a:lnTo>
                  <a:pt x="946" y="3"/>
                </a:lnTo>
                <a:lnTo>
                  <a:pt x="987" y="0"/>
                </a:lnTo>
                <a:close/>
              </a:path>
            </a:pathLst>
          </a:custGeom>
          <a:solidFill>
            <a:srgbClr val="104D7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EAAF39C1-BD0D-45AD-98BC-64EA84EFF8BD}"/>
              </a:ext>
            </a:extLst>
          </p:cNvPr>
          <p:cNvSpPr txBox="1"/>
          <p:nvPr/>
        </p:nvSpPr>
        <p:spPr>
          <a:xfrm>
            <a:off x="1230793" y="978952"/>
            <a:ext cx="7431303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Принятие новых </a:t>
            </a:r>
            <a:r>
              <a:rPr lang="ru-RU" sz="1400" dirty="0" err="1"/>
              <a:t>инфоинструментов</a:t>
            </a:r>
            <a:r>
              <a:rPr lang="ru-RU" sz="1400" dirty="0"/>
              <a:t> и условий их введения только на законодательном уровне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4AAD4080-4FFD-46C6-B4FA-FD655402E854}"/>
              </a:ext>
            </a:extLst>
          </p:cNvPr>
          <p:cNvSpPr txBox="1"/>
          <p:nvPr/>
        </p:nvSpPr>
        <p:spPr>
          <a:xfrm>
            <a:off x="1158020" y="1697542"/>
            <a:ext cx="6336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Обеспечение полной автоматизации </a:t>
            </a:r>
            <a:r>
              <a:rPr lang="ru-RU" sz="1400" dirty="0" err="1"/>
              <a:t>инфоинструментов</a:t>
            </a:r>
            <a:r>
              <a:rPr lang="ru-RU" sz="1400" dirty="0"/>
              <a:t> до 2023 года 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92084126-433E-4F5A-B5E7-FE939538AA68}"/>
              </a:ext>
            </a:extLst>
          </p:cNvPr>
          <p:cNvSpPr txBox="1"/>
          <p:nvPr/>
        </p:nvSpPr>
        <p:spPr>
          <a:xfrm>
            <a:off x="1167172" y="2264866"/>
            <a:ext cx="733235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Применение с 2023 года регуляторной гильотины при отсутствии автоматизации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7F67C940-0A8C-4AF1-9AFE-6AF727C651CD}"/>
              </a:ext>
            </a:extLst>
          </p:cNvPr>
          <p:cNvSpPr txBox="1"/>
          <p:nvPr/>
        </p:nvSpPr>
        <p:spPr>
          <a:xfrm>
            <a:off x="1204943" y="2827288"/>
            <a:ext cx="490993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/>
              <a:t>Интеграция </a:t>
            </a:r>
            <a:r>
              <a:rPr lang="ru-RU" sz="1400" dirty="0" err="1"/>
              <a:t>инфоинструментов</a:t>
            </a:r>
            <a:r>
              <a:rPr lang="ru-RU" sz="1400" dirty="0"/>
              <a:t> с СУР</a:t>
            </a:r>
          </a:p>
        </p:txBody>
      </p:sp>
      <p:pic>
        <p:nvPicPr>
          <p:cNvPr id="37" name="Рисунок 36" descr="Облачные вычисления">
            <a:extLst>
              <a:ext uri="{FF2B5EF4-FFF2-40B4-BE49-F238E27FC236}">
                <a16:creationId xmlns:a16="http://schemas.microsoft.com/office/drawing/2014/main" xmlns="" id="{1E9FC740-A149-4020-BEC5-F72A3BAA016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74898" y="2704553"/>
            <a:ext cx="489081" cy="489081"/>
          </a:xfrm>
          <a:prstGeom prst="rect">
            <a:avLst/>
          </a:prstGeom>
        </p:spPr>
      </p:pic>
      <p:grpSp>
        <p:nvGrpSpPr>
          <p:cNvPr id="38" name="Group 119">
            <a:extLst>
              <a:ext uri="{FF2B5EF4-FFF2-40B4-BE49-F238E27FC236}">
                <a16:creationId xmlns:a16="http://schemas.microsoft.com/office/drawing/2014/main" xmlns="" id="{293D5018-308C-43D1-8ACB-7326D0216361}"/>
              </a:ext>
            </a:extLst>
          </p:cNvPr>
          <p:cNvGrpSpPr/>
          <p:nvPr/>
        </p:nvGrpSpPr>
        <p:grpSpPr>
          <a:xfrm>
            <a:off x="622956" y="2247892"/>
            <a:ext cx="363079" cy="345643"/>
            <a:chOff x="1227138" y="271463"/>
            <a:chExt cx="679450" cy="701675"/>
          </a:xfrm>
          <a:solidFill>
            <a:srgbClr val="104D7F"/>
          </a:solidFill>
        </p:grpSpPr>
        <p:sp>
          <p:nvSpPr>
            <p:cNvPr id="39" name="Freeform 5">
              <a:extLst>
                <a:ext uri="{FF2B5EF4-FFF2-40B4-BE49-F238E27FC236}">
                  <a16:creationId xmlns:a16="http://schemas.microsoft.com/office/drawing/2014/main" xmlns="" id="{2E0C7638-F9BD-4458-9C7D-0479DAF4876C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566863" y="584200"/>
              <a:ext cx="339725" cy="342900"/>
            </a:xfrm>
            <a:custGeom>
              <a:avLst/>
              <a:gdLst/>
              <a:ahLst/>
              <a:cxnLst>
                <a:cxn ang="0">
                  <a:pos x="89" y="73"/>
                </a:cxn>
                <a:cxn ang="0">
                  <a:pos x="69" y="52"/>
                </a:cxn>
                <a:cxn ang="0">
                  <a:pos x="62" y="13"/>
                </a:cxn>
                <a:cxn ang="0">
                  <a:pos x="13" y="13"/>
                </a:cxn>
                <a:cxn ang="0">
                  <a:pos x="13" y="63"/>
                </a:cxn>
                <a:cxn ang="0">
                  <a:pos x="52" y="70"/>
                </a:cxn>
                <a:cxn ang="0">
                  <a:pos x="72" y="90"/>
                </a:cxn>
                <a:cxn ang="0">
                  <a:pos x="89" y="73"/>
                </a:cxn>
                <a:cxn ang="0">
                  <a:pos x="54" y="54"/>
                </a:cxn>
                <a:cxn ang="0">
                  <a:pos x="22" y="54"/>
                </a:cxn>
                <a:cxn ang="0">
                  <a:pos x="22" y="22"/>
                </a:cxn>
                <a:cxn ang="0">
                  <a:pos x="54" y="22"/>
                </a:cxn>
                <a:cxn ang="0">
                  <a:pos x="54" y="54"/>
                </a:cxn>
                <a:cxn ang="0">
                  <a:pos x="54" y="54"/>
                </a:cxn>
                <a:cxn ang="0">
                  <a:pos x="54" y="54"/>
                </a:cxn>
              </a:cxnLst>
              <a:rect l="0" t="0" r="r" b="b"/>
              <a:pathLst>
                <a:path w="89" h="90">
                  <a:moveTo>
                    <a:pt x="89" y="73"/>
                  </a:moveTo>
                  <a:cubicBezTo>
                    <a:pt x="69" y="52"/>
                    <a:pt x="69" y="52"/>
                    <a:pt x="69" y="52"/>
                  </a:cubicBezTo>
                  <a:cubicBezTo>
                    <a:pt x="75" y="40"/>
                    <a:pt x="73" y="24"/>
                    <a:pt x="62" y="13"/>
                  </a:cubicBezTo>
                  <a:cubicBezTo>
                    <a:pt x="49" y="0"/>
                    <a:pt x="27" y="0"/>
                    <a:pt x="13" y="13"/>
                  </a:cubicBezTo>
                  <a:cubicBezTo>
                    <a:pt x="0" y="27"/>
                    <a:pt x="0" y="49"/>
                    <a:pt x="13" y="63"/>
                  </a:cubicBezTo>
                  <a:cubicBezTo>
                    <a:pt x="24" y="73"/>
                    <a:pt x="39" y="75"/>
                    <a:pt x="52" y="70"/>
                  </a:cubicBezTo>
                  <a:cubicBezTo>
                    <a:pt x="72" y="90"/>
                    <a:pt x="72" y="90"/>
                    <a:pt x="72" y="90"/>
                  </a:cubicBezTo>
                  <a:lnTo>
                    <a:pt x="89" y="73"/>
                  </a:lnTo>
                  <a:close/>
                  <a:moveTo>
                    <a:pt x="54" y="54"/>
                  </a:moveTo>
                  <a:cubicBezTo>
                    <a:pt x="45" y="63"/>
                    <a:pt x="31" y="63"/>
                    <a:pt x="22" y="54"/>
                  </a:cubicBezTo>
                  <a:cubicBezTo>
                    <a:pt x="13" y="45"/>
                    <a:pt x="13" y="31"/>
                    <a:pt x="22" y="22"/>
                  </a:cubicBezTo>
                  <a:cubicBezTo>
                    <a:pt x="31" y="13"/>
                    <a:pt x="45" y="13"/>
                    <a:pt x="54" y="22"/>
                  </a:cubicBezTo>
                  <a:cubicBezTo>
                    <a:pt x="62" y="31"/>
                    <a:pt x="62" y="45"/>
                    <a:pt x="54" y="54"/>
                  </a:cubicBezTo>
                  <a:close/>
                  <a:moveTo>
                    <a:pt x="54" y="54"/>
                  </a:moveTo>
                  <a:cubicBezTo>
                    <a:pt x="54" y="54"/>
                    <a:pt x="54" y="54"/>
                    <a:pt x="54" y="54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40" name="Freeform 6">
              <a:extLst>
                <a:ext uri="{FF2B5EF4-FFF2-40B4-BE49-F238E27FC236}">
                  <a16:creationId xmlns:a16="http://schemas.microsoft.com/office/drawing/2014/main" xmlns="" id="{AE9FECB0-862D-4414-B98F-2B24E7CE2022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27138" y="271463"/>
              <a:ext cx="565150" cy="701675"/>
            </a:xfrm>
            <a:custGeom>
              <a:avLst/>
              <a:gdLst/>
              <a:ahLst/>
              <a:cxnLst>
                <a:cxn ang="0">
                  <a:pos x="127" y="161"/>
                </a:cxn>
                <a:cxn ang="0">
                  <a:pos x="101" y="152"/>
                </a:cxn>
                <a:cxn ang="0">
                  <a:pos x="25" y="152"/>
                </a:cxn>
                <a:cxn ang="0">
                  <a:pos x="25" y="139"/>
                </a:cxn>
                <a:cxn ang="0">
                  <a:pos x="91" y="139"/>
                </a:cxn>
                <a:cxn ang="0">
                  <a:pos x="86" y="126"/>
                </a:cxn>
                <a:cxn ang="0">
                  <a:pos x="25" y="126"/>
                </a:cxn>
                <a:cxn ang="0">
                  <a:pos x="25" y="113"/>
                </a:cxn>
                <a:cxn ang="0">
                  <a:pos x="86" y="113"/>
                </a:cxn>
                <a:cxn ang="0">
                  <a:pos x="91" y="99"/>
                </a:cxn>
                <a:cxn ang="0">
                  <a:pos x="25" y="99"/>
                </a:cxn>
                <a:cxn ang="0">
                  <a:pos x="25" y="87"/>
                </a:cxn>
                <a:cxn ang="0">
                  <a:pos x="102" y="87"/>
                </a:cxn>
                <a:cxn ang="0">
                  <a:pos x="127" y="79"/>
                </a:cxn>
                <a:cxn ang="0">
                  <a:pos x="148" y="85"/>
                </a:cxn>
                <a:cxn ang="0">
                  <a:pos x="148" y="0"/>
                </a:cxn>
                <a:cxn ang="0">
                  <a:pos x="53" y="0"/>
                </a:cxn>
                <a:cxn ang="0">
                  <a:pos x="53" y="56"/>
                </a:cxn>
                <a:cxn ang="0">
                  <a:pos x="0" y="56"/>
                </a:cxn>
                <a:cxn ang="0">
                  <a:pos x="0" y="184"/>
                </a:cxn>
                <a:cxn ang="0">
                  <a:pos x="148" y="184"/>
                </a:cxn>
                <a:cxn ang="0">
                  <a:pos x="148" y="168"/>
                </a:cxn>
                <a:cxn ang="0">
                  <a:pos x="140" y="159"/>
                </a:cxn>
                <a:cxn ang="0">
                  <a:pos x="127" y="161"/>
                </a:cxn>
                <a:cxn ang="0">
                  <a:pos x="127" y="161"/>
                </a:cxn>
                <a:cxn ang="0">
                  <a:pos x="127" y="161"/>
                </a:cxn>
              </a:cxnLst>
              <a:rect l="0" t="0" r="r" b="b"/>
              <a:pathLst>
                <a:path w="148" h="184">
                  <a:moveTo>
                    <a:pt x="127" y="161"/>
                  </a:moveTo>
                  <a:cubicBezTo>
                    <a:pt x="117" y="161"/>
                    <a:pt x="108" y="158"/>
                    <a:pt x="101" y="152"/>
                  </a:cubicBezTo>
                  <a:cubicBezTo>
                    <a:pt x="25" y="152"/>
                    <a:pt x="25" y="152"/>
                    <a:pt x="25" y="152"/>
                  </a:cubicBezTo>
                  <a:cubicBezTo>
                    <a:pt x="25" y="139"/>
                    <a:pt x="25" y="139"/>
                    <a:pt x="25" y="139"/>
                  </a:cubicBezTo>
                  <a:cubicBezTo>
                    <a:pt x="91" y="139"/>
                    <a:pt x="91" y="139"/>
                    <a:pt x="91" y="139"/>
                  </a:cubicBezTo>
                  <a:cubicBezTo>
                    <a:pt x="88" y="135"/>
                    <a:pt x="87" y="130"/>
                    <a:pt x="86" y="126"/>
                  </a:cubicBezTo>
                  <a:cubicBezTo>
                    <a:pt x="25" y="126"/>
                    <a:pt x="25" y="126"/>
                    <a:pt x="25" y="126"/>
                  </a:cubicBezTo>
                  <a:cubicBezTo>
                    <a:pt x="25" y="113"/>
                    <a:pt x="25" y="113"/>
                    <a:pt x="25" y="113"/>
                  </a:cubicBezTo>
                  <a:cubicBezTo>
                    <a:pt x="86" y="113"/>
                    <a:pt x="86" y="113"/>
                    <a:pt x="86" y="113"/>
                  </a:cubicBezTo>
                  <a:cubicBezTo>
                    <a:pt x="87" y="108"/>
                    <a:pt x="89" y="104"/>
                    <a:pt x="91" y="99"/>
                  </a:cubicBezTo>
                  <a:cubicBezTo>
                    <a:pt x="25" y="99"/>
                    <a:pt x="25" y="99"/>
                    <a:pt x="25" y="99"/>
                  </a:cubicBezTo>
                  <a:cubicBezTo>
                    <a:pt x="25" y="87"/>
                    <a:pt x="25" y="87"/>
                    <a:pt x="25" y="87"/>
                  </a:cubicBezTo>
                  <a:cubicBezTo>
                    <a:pt x="102" y="87"/>
                    <a:pt x="102" y="87"/>
                    <a:pt x="102" y="87"/>
                  </a:cubicBezTo>
                  <a:cubicBezTo>
                    <a:pt x="109" y="82"/>
                    <a:pt x="118" y="79"/>
                    <a:pt x="127" y="79"/>
                  </a:cubicBezTo>
                  <a:cubicBezTo>
                    <a:pt x="135" y="79"/>
                    <a:pt x="142" y="81"/>
                    <a:pt x="148" y="85"/>
                  </a:cubicBezTo>
                  <a:cubicBezTo>
                    <a:pt x="148" y="0"/>
                    <a:pt x="148" y="0"/>
                    <a:pt x="148" y="0"/>
                  </a:cubicBezTo>
                  <a:cubicBezTo>
                    <a:pt x="53" y="0"/>
                    <a:pt x="53" y="0"/>
                    <a:pt x="53" y="0"/>
                  </a:cubicBezTo>
                  <a:cubicBezTo>
                    <a:pt x="53" y="56"/>
                    <a:pt x="53" y="56"/>
                    <a:pt x="53" y="56"/>
                  </a:cubicBezTo>
                  <a:cubicBezTo>
                    <a:pt x="0" y="56"/>
                    <a:pt x="0" y="56"/>
                    <a:pt x="0" y="56"/>
                  </a:cubicBezTo>
                  <a:cubicBezTo>
                    <a:pt x="0" y="184"/>
                    <a:pt x="0" y="184"/>
                    <a:pt x="0" y="184"/>
                  </a:cubicBezTo>
                  <a:cubicBezTo>
                    <a:pt x="148" y="184"/>
                    <a:pt x="148" y="184"/>
                    <a:pt x="148" y="184"/>
                  </a:cubicBezTo>
                  <a:cubicBezTo>
                    <a:pt x="148" y="168"/>
                    <a:pt x="148" y="168"/>
                    <a:pt x="148" y="168"/>
                  </a:cubicBezTo>
                  <a:cubicBezTo>
                    <a:pt x="140" y="159"/>
                    <a:pt x="140" y="159"/>
                    <a:pt x="140" y="159"/>
                  </a:cubicBezTo>
                  <a:cubicBezTo>
                    <a:pt x="136" y="160"/>
                    <a:pt x="131" y="161"/>
                    <a:pt x="127" y="161"/>
                  </a:cubicBezTo>
                  <a:close/>
                  <a:moveTo>
                    <a:pt x="127" y="161"/>
                  </a:moveTo>
                  <a:cubicBezTo>
                    <a:pt x="127" y="161"/>
                    <a:pt x="127" y="161"/>
                    <a:pt x="127" y="161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41" name="Freeform 7">
              <a:extLst>
                <a:ext uri="{FF2B5EF4-FFF2-40B4-BE49-F238E27FC236}">
                  <a16:creationId xmlns:a16="http://schemas.microsoft.com/office/drawing/2014/main" xmlns="" id="{7236B07B-C133-4C57-92EF-BD3559F0B26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46188" y="293688"/>
              <a:ext cx="141288" cy="144463"/>
            </a:xfrm>
            <a:custGeom>
              <a:avLst/>
              <a:gdLst/>
              <a:ahLst/>
              <a:cxnLst>
                <a:cxn ang="0">
                  <a:pos x="89" y="0"/>
                </a:cxn>
                <a:cxn ang="0">
                  <a:pos x="0" y="91"/>
                </a:cxn>
                <a:cxn ang="0">
                  <a:pos x="89" y="91"/>
                </a:cxn>
                <a:cxn ang="0">
                  <a:pos x="89" y="0"/>
                </a:cxn>
                <a:cxn ang="0">
                  <a:pos x="89" y="0"/>
                </a:cxn>
                <a:cxn ang="0">
                  <a:pos x="89" y="0"/>
                </a:cxn>
              </a:cxnLst>
              <a:rect l="0" t="0" r="r" b="b"/>
              <a:pathLst>
                <a:path w="89" h="91">
                  <a:moveTo>
                    <a:pt x="89" y="0"/>
                  </a:moveTo>
                  <a:lnTo>
                    <a:pt x="0" y="91"/>
                  </a:lnTo>
                  <a:lnTo>
                    <a:pt x="89" y="91"/>
                  </a:lnTo>
                  <a:lnTo>
                    <a:pt x="89" y="0"/>
                  </a:lnTo>
                  <a:close/>
                  <a:moveTo>
                    <a:pt x="89" y="0"/>
                  </a:moveTo>
                  <a:lnTo>
                    <a:pt x="89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  <p:sp>
          <p:nvSpPr>
            <p:cNvPr id="42" name="Freeform 8">
              <a:extLst>
                <a:ext uri="{FF2B5EF4-FFF2-40B4-BE49-F238E27FC236}">
                  <a16:creationId xmlns:a16="http://schemas.microsoft.com/office/drawing/2014/main" xmlns="" id="{D66950B9-D14D-4E3E-9389-C2478AE75915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1246188" y="293688"/>
              <a:ext cx="141288" cy="144463"/>
            </a:xfrm>
            <a:custGeom>
              <a:avLst/>
              <a:gdLst/>
              <a:ahLst/>
              <a:cxnLst>
                <a:cxn ang="0">
                  <a:pos x="89" y="0"/>
                </a:cxn>
                <a:cxn ang="0">
                  <a:pos x="0" y="91"/>
                </a:cxn>
                <a:cxn ang="0">
                  <a:pos x="89" y="91"/>
                </a:cxn>
                <a:cxn ang="0">
                  <a:pos x="89" y="0"/>
                </a:cxn>
                <a:cxn ang="0">
                  <a:pos x="89" y="0"/>
                </a:cxn>
                <a:cxn ang="0">
                  <a:pos x="89" y="0"/>
                </a:cxn>
              </a:cxnLst>
              <a:rect l="0" t="0" r="r" b="b"/>
              <a:pathLst>
                <a:path w="89" h="91">
                  <a:moveTo>
                    <a:pt x="89" y="0"/>
                  </a:moveTo>
                  <a:lnTo>
                    <a:pt x="0" y="91"/>
                  </a:lnTo>
                  <a:lnTo>
                    <a:pt x="89" y="91"/>
                  </a:lnTo>
                  <a:lnTo>
                    <a:pt x="89" y="0"/>
                  </a:lnTo>
                  <a:moveTo>
                    <a:pt x="89" y="0"/>
                  </a:moveTo>
                  <a:lnTo>
                    <a:pt x="89" y="0"/>
                  </a:ln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sz="1800" dirty="0"/>
            </a:p>
          </p:txBody>
        </p:sp>
      </p:grpSp>
      <p:pic>
        <p:nvPicPr>
          <p:cNvPr id="11" name="Рисунок 10" descr="Маркетинг">
            <a:extLst>
              <a:ext uri="{FF2B5EF4-FFF2-40B4-BE49-F238E27FC236}">
                <a16:creationId xmlns:a16="http://schemas.microsoft.com/office/drawing/2014/main" xmlns="" id="{752E447F-8C33-469A-A1B5-93DC184B3C00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546853" y="3232269"/>
            <a:ext cx="572414" cy="572414"/>
          </a:xfrm>
          <a:prstGeom prst="rect">
            <a:avLst/>
          </a:prstGeom>
        </p:spPr>
      </p:pic>
      <p:pic>
        <p:nvPicPr>
          <p:cNvPr id="44" name="Рисунок 43" descr="Компьютер">
            <a:extLst>
              <a:ext uri="{FF2B5EF4-FFF2-40B4-BE49-F238E27FC236}">
                <a16:creationId xmlns:a16="http://schemas.microsoft.com/office/drawing/2014/main" xmlns="" id="{528DCDD4-8149-48CA-A7D7-83907C0B8D67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537421" y="1552959"/>
            <a:ext cx="511910" cy="511910"/>
          </a:xfrm>
          <a:prstGeom prst="rect">
            <a:avLst/>
          </a:prstGeom>
        </p:spPr>
      </p:pic>
      <p:pic>
        <p:nvPicPr>
          <p:cNvPr id="45" name="Рисунок 44" descr="Попасть в яблочко">
            <a:extLst>
              <a:ext uri="{FF2B5EF4-FFF2-40B4-BE49-F238E27FC236}">
                <a16:creationId xmlns:a16="http://schemas.microsoft.com/office/drawing/2014/main" xmlns="" id="{2168F2C4-63DE-4172-9140-A88498540C33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583954" y="4077405"/>
            <a:ext cx="568197" cy="56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8595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4556F715-5F45-41EA-A43D-473E478F92C3}"/>
              </a:ext>
            </a:extLst>
          </p:cNvPr>
          <p:cNvSpPr/>
          <p:nvPr/>
        </p:nvSpPr>
        <p:spPr>
          <a:xfrm>
            <a:off x="4656004" y="1754726"/>
            <a:ext cx="4336028" cy="646332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xmlns="" id="{585764E1-DDB7-426D-AAB3-E558645065E7}"/>
              </a:ext>
            </a:extLst>
          </p:cNvPr>
          <p:cNvSpPr/>
          <p:nvPr/>
        </p:nvSpPr>
        <p:spPr>
          <a:xfrm>
            <a:off x="4673375" y="3361332"/>
            <a:ext cx="4336028" cy="559799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54452C64-5E83-4415-B072-507E8C7FDB95}"/>
              </a:ext>
            </a:extLst>
          </p:cNvPr>
          <p:cNvSpPr/>
          <p:nvPr/>
        </p:nvSpPr>
        <p:spPr>
          <a:xfrm>
            <a:off x="4673375" y="2546810"/>
            <a:ext cx="4336028" cy="70843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39" name="Прямоугольник 38">
            <a:extLst>
              <a:ext uri="{FF2B5EF4-FFF2-40B4-BE49-F238E27FC236}">
                <a16:creationId xmlns:a16="http://schemas.microsoft.com/office/drawing/2014/main" xmlns="" id="{EA2F5520-7B06-4FF7-A2AD-113E48D161D4}"/>
              </a:ext>
            </a:extLst>
          </p:cNvPr>
          <p:cNvSpPr/>
          <p:nvPr/>
        </p:nvSpPr>
        <p:spPr>
          <a:xfrm>
            <a:off x="251475" y="4058323"/>
            <a:ext cx="4368233" cy="561464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3F034170-11FF-401D-8B0A-7A2CF653A770}"/>
              </a:ext>
            </a:extLst>
          </p:cNvPr>
          <p:cNvSpPr/>
          <p:nvPr/>
        </p:nvSpPr>
        <p:spPr>
          <a:xfrm>
            <a:off x="-18280" y="4733806"/>
            <a:ext cx="9180560" cy="4096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"/>
            <a:ext cx="9144000" cy="613112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475" y="285694"/>
            <a:ext cx="1048552" cy="460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66689" y="431631"/>
            <a:ext cx="8410622" cy="646331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104D7F"/>
                </a:solidFill>
              </a:rPr>
              <a:t>МОДЕРНИЗАЦИЯ ИНСТИТУТА АНАЛИЗА РЕГУЛЯТОРНОГО ВОЗДЕЙСТВИЯ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359842" y="1186894"/>
            <a:ext cx="6567198" cy="461665"/>
          </a:xfrm>
          <a:prstGeom prst="rect">
            <a:avLst/>
          </a:prstGeom>
          <a:solidFill>
            <a:srgbClr val="104D7F"/>
          </a:solidFill>
          <a:ln w="28575">
            <a:noFill/>
            <a:prstDash val="sysDot"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новая редакция статей 82 и 83 Предпринимательского кодекса, предусматривающая: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982498" y="4764774"/>
            <a:ext cx="2133600" cy="273844"/>
          </a:xfrm>
        </p:spPr>
        <p:txBody>
          <a:bodyPr/>
          <a:lstStyle/>
          <a:p>
            <a:pPr algn="r"/>
            <a:fld id="{A907081D-3F59-4A16-8081-8F85BBB57413}" type="slidenum">
              <a:rPr lang="ru-RU" sz="1050" smtClean="0"/>
              <a:pPr algn="r"/>
              <a:t>12</a:t>
            </a:fld>
            <a:endParaRPr lang="ru-RU" sz="1050" dirty="0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xmlns="" id="{027C71B9-8269-4672-B38A-7437562A0DE6}"/>
              </a:ext>
            </a:extLst>
          </p:cNvPr>
          <p:cNvSpPr/>
          <p:nvPr/>
        </p:nvSpPr>
        <p:spPr>
          <a:xfrm>
            <a:off x="5525874" y="1804091"/>
            <a:ext cx="3532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Определение конечного срока действия правовых актов или их отдельных норм</a:t>
            </a:r>
          </a:p>
        </p:txBody>
      </p:sp>
      <p:sp>
        <p:nvSpPr>
          <p:cNvPr id="15" name="Прямоугольник 14">
            <a:extLst>
              <a:ext uri="{FF2B5EF4-FFF2-40B4-BE49-F238E27FC236}">
                <a16:creationId xmlns:a16="http://schemas.microsoft.com/office/drawing/2014/main" xmlns="" id="{B6873807-4FD1-4962-9987-F633EDFD03A1}"/>
              </a:ext>
            </a:extLst>
          </p:cNvPr>
          <p:cNvSpPr/>
          <p:nvPr/>
        </p:nvSpPr>
        <p:spPr>
          <a:xfrm>
            <a:off x="251475" y="3359667"/>
            <a:ext cx="4368233" cy="561464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605D352B-8644-4D8D-992E-6D016A9D3144}"/>
              </a:ext>
            </a:extLst>
          </p:cNvPr>
          <p:cNvSpPr/>
          <p:nvPr/>
        </p:nvSpPr>
        <p:spPr>
          <a:xfrm>
            <a:off x="251475" y="1757491"/>
            <a:ext cx="4343486" cy="655152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AEB9DEEA-3716-4029-8B77-9C483C052BBF}"/>
              </a:ext>
            </a:extLst>
          </p:cNvPr>
          <p:cNvSpPr/>
          <p:nvPr/>
        </p:nvSpPr>
        <p:spPr>
          <a:xfrm>
            <a:off x="258933" y="2546810"/>
            <a:ext cx="4336028" cy="698838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8BA2E0C1-E838-4821-B30F-2526A8F72248}"/>
              </a:ext>
            </a:extLst>
          </p:cNvPr>
          <p:cNvSpPr txBox="1"/>
          <p:nvPr/>
        </p:nvSpPr>
        <p:spPr>
          <a:xfrm>
            <a:off x="1028239" y="1720082"/>
            <a:ext cx="352080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/>
              <a:t>Проведение АРВ со стадии принятия концептуальных решений о необходимости разработки и внедрения новых требований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43F8E178-17B8-4B15-801E-9BB9419BE1D8}"/>
              </a:ext>
            </a:extLst>
          </p:cNvPr>
          <p:cNvSpPr txBox="1"/>
          <p:nvPr/>
        </p:nvSpPr>
        <p:spPr>
          <a:xfrm>
            <a:off x="1028239" y="2557803"/>
            <a:ext cx="33133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/>
              <a:t>Введение обязательности альтернативного АРВ (проводимого независимыми экспертами или организациями)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D4E0F67F-C927-4AE0-AD1B-FD394340989D}"/>
              </a:ext>
            </a:extLst>
          </p:cNvPr>
          <p:cNvSpPr txBox="1"/>
          <p:nvPr/>
        </p:nvSpPr>
        <p:spPr>
          <a:xfrm>
            <a:off x="1028773" y="3398665"/>
            <a:ext cx="339354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/>
              <a:t>Расширение перечня требований, по которым подлежит проведение АРВ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E0C7ED49-A814-4C31-9B63-1AF3BDBD99DB}"/>
              </a:ext>
            </a:extLst>
          </p:cNvPr>
          <p:cNvSpPr txBox="1"/>
          <p:nvPr/>
        </p:nvSpPr>
        <p:spPr>
          <a:xfrm>
            <a:off x="1059119" y="4108222"/>
            <a:ext cx="339881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dirty="0"/>
              <a:t>Введение АРВ на установление юридической ответственности бизнеса</a:t>
            </a:r>
          </a:p>
        </p:txBody>
      </p:sp>
      <p:sp>
        <p:nvSpPr>
          <p:cNvPr id="34" name="Прямоугольник 33">
            <a:extLst>
              <a:ext uri="{FF2B5EF4-FFF2-40B4-BE49-F238E27FC236}">
                <a16:creationId xmlns:a16="http://schemas.microsoft.com/office/drawing/2014/main" xmlns="" id="{297E9A75-4C90-46EA-8984-E63FE5BE4D6F}"/>
              </a:ext>
            </a:extLst>
          </p:cNvPr>
          <p:cNvSpPr/>
          <p:nvPr/>
        </p:nvSpPr>
        <p:spPr>
          <a:xfrm>
            <a:off x="5514986" y="2610911"/>
            <a:ext cx="314711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Обязательность периодического повторного АРВ</a:t>
            </a:r>
          </a:p>
        </p:txBody>
      </p:sp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27376102-9FB2-426E-925A-C516CA0837B3}"/>
              </a:ext>
            </a:extLst>
          </p:cNvPr>
          <p:cNvSpPr/>
          <p:nvPr/>
        </p:nvSpPr>
        <p:spPr>
          <a:xfrm>
            <a:off x="5512079" y="3409681"/>
            <a:ext cx="32623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Обязательность обучения госслужащих по вопросам применения АРВ</a:t>
            </a:r>
          </a:p>
        </p:txBody>
      </p:sp>
      <p:sp>
        <p:nvSpPr>
          <p:cNvPr id="42" name="Прямоугольный треугольник 41">
            <a:extLst>
              <a:ext uri="{FF2B5EF4-FFF2-40B4-BE49-F238E27FC236}">
                <a16:creationId xmlns:a16="http://schemas.microsoft.com/office/drawing/2014/main" xmlns="" id="{161DC3E2-87DF-4295-AD6C-B8BBC95FA0BE}"/>
              </a:ext>
            </a:extLst>
          </p:cNvPr>
          <p:cNvSpPr/>
          <p:nvPr/>
        </p:nvSpPr>
        <p:spPr>
          <a:xfrm rot="5400000" flipV="1">
            <a:off x="589101" y="828258"/>
            <a:ext cx="133088" cy="646591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pic>
        <p:nvPicPr>
          <p:cNvPr id="7" name="Рисунок 6" descr="Голова с шестеренками">
            <a:extLst>
              <a:ext uri="{FF2B5EF4-FFF2-40B4-BE49-F238E27FC236}">
                <a16:creationId xmlns:a16="http://schemas.microsoft.com/office/drawing/2014/main" xmlns="" id="{605EC1FB-EA1D-486F-B1A6-59BFD4F6EEF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59128" y="1823910"/>
            <a:ext cx="468352" cy="468352"/>
          </a:xfrm>
          <a:prstGeom prst="rect">
            <a:avLst/>
          </a:prstGeom>
        </p:spPr>
      </p:pic>
      <p:pic>
        <p:nvPicPr>
          <p:cNvPr id="9" name="Рисунок 8" descr="Подключения">
            <a:extLst>
              <a:ext uri="{FF2B5EF4-FFF2-40B4-BE49-F238E27FC236}">
                <a16:creationId xmlns:a16="http://schemas.microsoft.com/office/drawing/2014/main" xmlns="" id="{7F742377-2E54-4910-B9D7-90DB8F03B663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360961" y="2582354"/>
            <a:ext cx="565250" cy="565250"/>
          </a:xfrm>
          <a:prstGeom prst="rect">
            <a:avLst/>
          </a:prstGeom>
        </p:spPr>
      </p:pic>
      <p:pic>
        <p:nvPicPr>
          <p:cNvPr id="47" name="Рисунок 46" descr="Контрольный список (справа налево)">
            <a:extLst>
              <a:ext uri="{FF2B5EF4-FFF2-40B4-BE49-F238E27FC236}">
                <a16:creationId xmlns:a16="http://schemas.microsoft.com/office/drawing/2014/main" xmlns="" id="{4EEF4108-91C8-4651-AF57-2FF4329AD9A6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306117" y="3345229"/>
            <a:ext cx="568536" cy="568536"/>
          </a:xfrm>
          <a:prstGeom prst="rect">
            <a:avLst/>
          </a:prstGeom>
        </p:spPr>
      </p:pic>
      <p:pic>
        <p:nvPicPr>
          <p:cNvPr id="49" name="Рисунок 48" descr="Месячный календарь">
            <a:extLst>
              <a:ext uri="{FF2B5EF4-FFF2-40B4-BE49-F238E27FC236}">
                <a16:creationId xmlns:a16="http://schemas.microsoft.com/office/drawing/2014/main" xmlns="" id="{B22863A7-0E3D-4C05-B6A6-E66465388DF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4800017" y="2610911"/>
            <a:ext cx="536693" cy="536693"/>
          </a:xfrm>
          <a:prstGeom prst="rect">
            <a:avLst/>
          </a:prstGeom>
        </p:spPr>
      </p:pic>
      <p:pic>
        <p:nvPicPr>
          <p:cNvPr id="51" name="Рисунок 50" descr="Песочные часы">
            <a:extLst>
              <a:ext uri="{FF2B5EF4-FFF2-40B4-BE49-F238E27FC236}">
                <a16:creationId xmlns:a16="http://schemas.microsoft.com/office/drawing/2014/main" xmlns="" id="{5883B777-905F-44F1-9CC9-171D7DCE2952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4843991" y="1838439"/>
            <a:ext cx="481814" cy="434241"/>
          </a:xfrm>
          <a:prstGeom prst="rect">
            <a:avLst/>
          </a:prstGeom>
        </p:spPr>
      </p:pic>
      <p:pic>
        <p:nvPicPr>
          <p:cNvPr id="53" name="Рисунок 52" descr="Аудитория">
            <a:extLst>
              <a:ext uri="{FF2B5EF4-FFF2-40B4-BE49-F238E27FC236}">
                <a16:creationId xmlns:a16="http://schemas.microsoft.com/office/drawing/2014/main" xmlns="" id="{724BAE67-A1EA-4424-BEF6-09C682FD2BE7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4767505" y="3353424"/>
            <a:ext cx="615903" cy="615903"/>
          </a:xfrm>
          <a:prstGeom prst="rect">
            <a:avLst/>
          </a:prstGeom>
        </p:spPr>
      </p:pic>
      <p:pic>
        <p:nvPicPr>
          <p:cNvPr id="55" name="Рисунок 54" descr="Весы правосудия">
            <a:extLst>
              <a:ext uri="{FF2B5EF4-FFF2-40B4-BE49-F238E27FC236}">
                <a16:creationId xmlns:a16="http://schemas.microsoft.com/office/drawing/2014/main" xmlns="" id="{5027D2EE-822E-442C-AE9D-C3EF2B6B0862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339122" y="4082604"/>
            <a:ext cx="480161" cy="480161"/>
          </a:xfrm>
          <a:prstGeom prst="rect">
            <a:avLst/>
          </a:prstGeom>
        </p:spPr>
      </p:pic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BBD49C76-7075-4987-9075-35677ABE2D6E}"/>
              </a:ext>
            </a:extLst>
          </p:cNvPr>
          <p:cNvSpPr/>
          <p:nvPr/>
        </p:nvSpPr>
        <p:spPr>
          <a:xfrm>
            <a:off x="4687214" y="4056877"/>
            <a:ext cx="4336028" cy="569292"/>
          </a:xfrm>
          <a:prstGeom prst="rect">
            <a:avLst/>
          </a:prstGeom>
          <a:solidFill>
            <a:schemeClr val="bg1"/>
          </a:solidFill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xmlns="" id="{57D8C607-431F-4EB9-BE25-667CFE409793}"/>
              </a:ext>
            </a:extLst>
          </p:cNvPr>
          <p:cNvSpPr/>
          <p:nvPr/>
        </p:nvSpPr>
        <p:spPr>
          <a:xfrm>
            <a:off x="5512141" y="4082604"/>
            <a:ext cx="353208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Усиление функций органа регуляторного надзора </a:t>
            </a:r>
          </a:p>
        </p:txBody>
      </p:sp>
      <p:sp>
        <p:nvSpPr>
          <p:cNvPr id="33" name="Freeform 12">
            <a:extLst>
              <a:ext uri="{FF2B5EF4-FFF2-40B4-BE49-F238E27FC236}">
                <a16:creationId xmlns:a16="http://schemas.microsoft.com/office/drawing/2014/main" xmlns="" id="{DA4CDA62-7F89-4B43-95B9-F6DB6993094B}"/>
              </a:ext>
            </a:extLst>
          </p:cNvPr>
          <p:cNvSpPr>
            <a:spLocks noEditPoints="1"/>
          </p:cNvSpPr>
          <p:nvPr/>
        </p:nvSpPr>
        <p:spPr bwMode="auto">
          <a:xfrm>
            <a:off x="4859545" y="4183148"/>
            <a:ext cx="406032" cy="311812"/>
          </a:xfrm>
          <a:custGeom>
            <a:avLst/>
            <a:gdLst>
              <a:gd name="T0" fmla="*/ 2724 w 3313"/>
              <a:gd name="T1" fmla="*/ 2458 h 3016"/>
              <a:gd name="T2" fmla="*/ 3053 w 3313"/>
              <a:gd name="T3" fmla="*/ 2148 h 3016"/>
              <a:gd name="T4" fmla="*/ 2211 w 3313"/>
              <a:gd name="T5" fmla="*/ 2148 h 3016"/>
              <a:gd name="T6" fmla="*/ 2541 w 3313"/>
              <a:gd name="T7" fmla="*/ 2458 h 3016"/>
              <a:gd name="T8" fmla="*/ 2211 w 3313"/>
              <a:gd name="T9" fmla="*/ 2148 h 3016"/>
              <a:gd name="T10" fmla="*/ 800 w 3313"/>
              <a:gd name="T11" fmla="*/ 2458 h 3016"/>
              <a:gd name="T12" fmla="*/ 1123 w 3313"/>
              <a:gd name="T13" fmla="*/ 2148 h 3016"/>
              <a:gd name="T14" fmla="*/ 288 w 3313"/>
              <a:gd name="T15" fmla="*/ 2148 h 3016"/>
              <a:gd name="T16" fmla="*/ 617 w 3313"/>
              <a:gd name="T17" fmla="*/ 2458 h 3016"/>
              <a:gd name="T18" fmla="*/ 288 w 3313"/>
              <a:gd name="T19" fmla="*/ 2148 h 3016"/>
              <a:gd name="T20" fmla="*/ 1619 w 3313"/>
              <a:gd name="T21" fmla="*/ 1232 h 3016"/>
              <a:gd name="T22" fmla="*/ 1549 w 3313"/>
              <a:gd name="T23" fmla="*/ 1254 h 3016"/>
              <a:gd name="T24" fmla="*/ 1492 w 3313"/>
              <a:gd name="T25" fmla="*/ 1295 h 3016"/>
              <a:gd name="T26" fmla="*/ 1450 w 3313"/>
              <a:gd name="T27" fmla="*/ 1351 h 3016"/>
              <a:gd name="T28" fmla="*/ 1427 w 3313"/>
              <a:gd name="T29" fmla="*/ 1419 h 3016"/>
              <a:gd name="T30" fmla="*/ 1427 w 3313"/>
              <a:gd name="T31" fmla="*/ 1493 h 3016"/>
              <a:gd name="T32" fmla="*/ 1450 w 3313"/>
              <a:gd name="T33" fmla="*/ 1561 h 3016"/>
              <a:gd name="T34" fmla="*/ 1492 w 3313"/>
              <a:gd name="T35" fmla="*/ 1617 h 3016"/>
              <a:gd name="T36" fmla="*/ 1549 w 3313"/>
              <a:gd name="T37" fmla="*/ 1658 h 3016"/>
              <a:gd name="T38" fmla="*/ 1619 w 3313"/>
              <a:gd name="T39" fmla="*/ 1680 h 3016"/>
              <a:gd name="T40" fmla="*/ 1694 w 3313"/>
              <a:gd name="T41" fmla="*/ 1680 h 3016"/>
              <a:gd name="T42" fmla="*/ 1763 w 3313"/>
              <a:gd name="T43" fmla="*/ 1658 h 3016"/>
              <a:gd name="T44" fmla="*/ 1820 w 3313"/>
              <a:gd name="T45" fmla="*/ 1617 h 3016"/>
              <a:gd name="T46" fmla="*/ 1862 w 3313"/>
              <a:gd name="T47" fmla="*/ 1561 h 3016"/>
              <a:gd name="T48" fmla="*/ 1885 w 3313"/>
              <a:gd name="T49" fmla="*/ 1493 h 3016"/>
              <a:gd name="T50" fmla="*/ 1885 w 3313"/>
              <a:gd name="T51" fmla="*/ 1419 h 3016"/>
              <a:gd name="T52" fmla="*/ 1862 w 3313"/>
              <a:gd name="T53" fmla="*/ 1351 h 3016"/>
              <a:gd name="T54" fmla="*/ 1820 w 3313"/>
              <a:gd name="T55" fmla="*/ 1295 h 3016"/>
              <a:gd name="T56" fmla="*/ 1763 w 3313"/>
              <a:gd name="T57" fmla="*/ 1254 h 3016"/>
              <a:gd name="T58" fmla="*/ 1694 w 3313"/>
              <a:gd name="T59" fmla="*/ 1232 h 3016"/>
              <a:gd name="T60" fmla="*/ 1698 w 3313"/>
              <a:gd name="T61" fmla="*/ 0 h 3016"/>
              <a:gd name="T62" fmla="*/ 1723 w 3313"/>
              <a:gd name="T63" fmla="*/ 2 h 3016"/>
              <a:gd name="T64" fmla="*/ 1765 w 3313"/>
              <a:gd name="T65" fmla="*/ 19 h 3016"/>
              <a:gd name="T66" fmla="*/ 1798 w 3313"/>
              <a:gd name="T67" fmla="*/ 51 h 3016"/>
              <a:gd name="T68" fmla="*/ 1816 w 3313"/>
              <a:gd name="T69" fmla="*/ 93 h 3016"/>
              <a:gd name="T70" fmla="*/ 1818 w 3313"/>
              <a:gd name="T71" fmla="*/ 117 h 3016"/>
              <a:gd name="T72" fmla="*/ 2183 w 3313"/>
              <a:gd name="T73" fmla="*/ 235 h 3016"/>
              <a:gd name="T74" fmla="*/ 2421 w 3313"/>
              <a:gd name="T75" fmla="*/ 640 h 3016"/>
              <a:gd name="T76" fmla="*/ 1951 w 3313"/>
              <a:gd name="T77" fmla="*/ 523 h 3016"/>
              <a:gd name="T78" fmla="*/ 1818 w 3313"/>
              <a:gd name="T79" fmla="*/ 780 h 3016"/>
              <a:gd name="T80" fmla="*/ 3193 w 3313"/>
              <a:gd name="T81" fmla="*/ 2665 h 3016"/>
              <a:gd name="T82" fmla="*/ 3313 w 3313"/>
              <a:gd name="T83" fmla="*/ 3016 h 3016"/>
              <a:gd name="T84" fmla="*/ 1992 w 3313"/>
              <a:gd name="T85" fmla="*/ 2148 h 3016"/>
              <a:gd name="T86" fmla="*/ 1404 w 3313"/>
              <a:gd name="T87" fmla="*/ 3016 h 3016"/>
              <a:gd name="T88" fmla="*/ 0 w 3313"/>
              <a:gd name="T89" fmla="*/ 2665 h 3016"/>
              <a:gd name="T90" fmla="*/ 120 w 3313"/>
              <a:gd name="T91" fmla="*/ 1347 h 3016"/>
              <a:gd name="T92" fmla="*/ 1579 w 3313"/>
              <a:gd name="T93" fmla="*/ 116 h 3016"/>
              <a:gd name="T94" fmla="*/ 1592 w 3313"/>
              <a:gd name="T95" fmla="*/ 65 h 3016"/>
              <a:gd name="T96" fmla="*/ 1624 w 3313"/>
              <a:gd name="T97" fmla="*/ 25 h 3016"/>
              <a:gd name="T98" fmla="*/ 1671 w 3313"/>
              <a:gd name="T99" fmla="*/ 3 h 30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</a:cxnLst>
            <a:rect l="0" t="0" r="r" b="b"/>
            <a:pathLst>
              <a:path w="3313" h="3016">
                <a:moveTo>
                  <a:pt x="2724" y="2148"/>
                </a:moveTo>
                <a:lnTo>
                  <a:pt x="2724" y="2458"/>
                </a:lnTo>
                <a:lnTo>
                  <a:pt x="3053" y="2458"/>
                </a:lnTo>
                <a:lnTo>
                  <a:pt x="3053" y="2148"/>
                </a:lnTo>
                <a:lnTo>
                  <a:pt x="2724" y="2148"/>
                </a:lnTo>
                <a:close/>
                <a:moveTo>
                  <a:pt x="2211" y="2148"/>
                </a:moveTo>
                <a:lnTo>
                  <a:pt x="2211" y="2458"/>
                </a:lnTo>
                <a:lnTo>
                  <a:pt x="2541" y="2458"/>
                </a:lnTo>
                <a:lnTo>
                  <a:pt x="2541" y="2148"/>
                </a:lnTo>
                <a:lnTo>
                  <a:pt x="2211" y="2148"/>
                </a:lnTo>
                <a:close/>
                <a:moveTo>
                  <a:pt x="800" y="2148"/>
                </a:moveTo>
                <a:lnTo>
                  <a:pt x="800" y="2458"/>
                </a:lnTo>
                <a:lnTo>
                  <a:pt x="1123" y="2458"/>
                </a:lnTo>
                <a:lnTo>
                  <a:pt x="1123" y="2148"/>
                </a:lnTo>
                <a:lnTo>
                  <a:pt x="800" y="2148"/>
                </a:lnTo>
                <a:close/>
                <a:moveTo>
                  <a:pt x="288" y="2148"/>
                </a:moveTo>
                <a:lnTo>
                  <a:pt x="288" y="2458"/>
                </a:lnTo>
                <a:lnTo>
                  <a:pt x="617" y="2458"/>
                </a:lnTo>
                <a:lnTo>
                  <a:pt x="617" y="2148"/>
                </a:lnTo>
                <a:lnTo>
                  <a:pt x="288" y="2148"/>
                </a:lnTo>
                <a:close/>
                <a:moveTo>
                  <a:pt x="1656" y="1229"/>
                </a:moveTo>
                <a:lnTo>
                  <a:pt x="1619" y="1232"/>
                </a:lnTo>
                <a:lnTo>
                  <a:pt x="1583" y="1240"/>
                </a:lnTo>
                <a:lnTo>
                  <a:pt x="1549" y="1254"/>
                </a:lnTo>
                <a:lnTo>
                  <a:pt x="1520" y="1272"/>
                </a:lnTo>
                <a:lnTo>
                  <a:pt x="1492" y="1295"/>
                </a:lnTo>
                <a:lnTo>
                  <a:pt x="1469" y="1321"/>
                </a:lnTo>
                <a:lnTo>
                  <a:pt x="1450" y="1351"/>
                </a:lnTo>
                <a:lnTo>
                  <a:pt x="1437" y="1384"/>
                </a:lnTo>
                <a:lnTo>
                  <a:pt x="1427" y="1419"/>
                </a:lnTo>
                <a:lnTo>
                  <a:pt x="1424" y="1456"/>
                </a:lnTo>
                <a:lnTo>
                  <a:pt x="1427" y="1493"/>
                </a:lnTo>
                <a:lnTo>
                  <a:pt x="1437" y="1527"/>
                </a:lnTo>
                <a:lnTo>
                  <a:pt x="1450" y="1561"/>
                </a:lnTo>
                <a:lnTo>
                  <a:pt x="1469" y="1590"/>
                </a:lnTo>
                <a:lnTo>
                  <a:pt x="1492" y="1617"/>
                </a:lnTo>
                <a:lnTo>
                  <a:pt x="1520" y="1639"/>
                </a:lnTo>
                <a:lnTo>
                  <a:pt x="1549" y="1658"/>
                </a:lnTo>
                <a:lnTo>
                  <a:pt x="1583" y="1671"/>
                </a:lnTo>
                <a:lnTo>
                  <a:pt x="1619" y="1680"/>
                </a:lnTo>
                <a:lnTo>
                  <a:pt x="1656" y="1683"/>
                </a:lnTo>
                <a:lnTo>
                  <a:pt x="1694" y="1680"/>
                </a:lnTo>
                <a:lnTo>
                  <a:pt x="1730" y="1671"/>
                </a:lnTo>
                <a:lnTo>
                  <a:pt x="1763" y="1658"/>
                </a:lnTo>
                <a:lnTo>
                  <a:pt x="1794" y="1639"/>
                </a:lnTo>
                <a:lnTo>
                  <a:pt x="1820" y="1617"/>
                </a:lnTo>
                <a:lnTo>
                  <a:pt x="1844" y="1590"/>
                </a:lnTo>
                <a:lnTo>
                  <a:pt x="1862" y="1561"/>
                </a:lnTo>
                <a:lnTo>
                  <a:pt x="1877" y="1527"/>
                </a:lnTo>
                <a:lnTo>
                  <a:pt x="1885" y="1493"/>
                </a:lnTo>
                <a:lnTo>
                  <a:pt x="1888" y="1456"/>
                </a:lnTo>
                <a:lnTo>
                  <a:pt x="1885" y="1419"/>
                </a:lnTo>
                <a:lnTo>
                  <a:pt x="1877" y="1384"/>
                </a:lnTo>
                <a:lnTo>
                  <a:pt x="1862" y="1351"/>
                </a:lnTo>
                <a:lnTo>
                  <a:pt x="1844" y="1321"/>
                </a:lnTo>
                <a:lnTo>
                  <a:pt x="1820" y="1295"/>
                </a:lnTo>
                <a:lnTo>
                  <a:pt x="1794" y="1272"/>
                </a:lnTo>
                <a:lnTo>
                  <a:pt x="1763" y="1254"/>
                </a:lnTo>
                <a:lnTo>
                  <a:pt x="1730" y="1240"/>
                </a:lnTo>
                <a:lnTo>
                  <a:pt x="1694" y="1232"/>
                </a:lnTo>
                <a:lnTo>
                  <a:pt x="1656" y="1229"/>
                </a:lnTo>
                <a:close/>
                <a:moveTo>
                  <a:pt x="1698" y="0"/>
                </a:moveTo>
                <a:lnTo>
                  <a:pt x="1698" y="0"/>
                </a:lnTo>
                <a:lnTo>
                  <a:pt x="1723" y="2"/>
                </a:lnTo>
                <a:lnTo>
                  <a:pt x="1744" y="9"/>
                </a:lnTo>
                <a:lnTo>
                  <a:pt x="1765" y="19"/>
                </a:lnTo>
                <a:lnTo>
                  <a:pt x="1783" y="33"/>
                </a:lnTo>
                <a:lnTo>
                  <a:pt x="1798" y="51"/>
                </a:lnTo>
                <a:lnTo>
                  <a:pt x="1809" y="71"/>
                </a:lnTo>
                <a:lnTo>
                  <a:pt x="1816" y="93"/>
                </a:lnTo>
                <a:lnTo>
                  <a:pt x="1818" y="116"/>
                </a:lnTo>
                <a:lnTo>
                  <a:pt x="1818" y="117"/>
                </a:lnTo>
                <a:lnTo>
                  <a:pt x="2183" y="117"/>
                </a:lnTo>
                <a:lnTo>
                  <a:pt x="2183" y="235"/>
                </a:lnTo>
                <a:lnTo>
                  <a:pt x="2421" y="235"/>
                </a:lnTo>
                <a:lnTo>
                  <a:pt x="2421" y="640"/>
                </a:lnTo>
                <a:lnTo>
                  <a:pt x="1951" y="640"/>
                </a:lnTo>
                <a:lnTo>
                  <a:pt x="1951" y="523"/>
                </a:lnTo>
                <a:lnTo>
                  <a:pt x="1818" y="523"/>
                </a:lnTo>
                <a:lnTo>
                  <a:pt x="1818" y="780"/>
                </a:lnTo>
                <a:lnTo>
                  <a:pt x="3193" y="1347"/>
                </a:lnTo>
                <a:lnTo>
                  <a:pt x="3193" y="2665"/>
                </a:lnTo>
                <a:lnTo>
                  <a:pt x="3313" y="2665"/>
                </a:lnTo>
                <a:lnTo>
                  <a:pt x="3313" y="3016"/>
                </a:lnTo>
                <a:lnTo>
                  <a:pt x="1992" y="3016"/>
                </a:lnTo>
                <a:lnTo>
                  <a:pt x="1992" y="2148"/>
                </a:lnTo>
                <a:lnTo>
                  <a:pt x="1404" y="2148"/>
                </a:lnTo>
                <a:lnTo>
                  <a:pt x="1404" y="3016"/>
                </a:lnTo>
                <a:lnTo>
                  <a:pt x="0" y="3016"/>
                </a:lnTo>
                <a:lnTo>
                  <a:pt x="0" y="2665"/>
                </a:lnTo>
                <a:lnTo>
                  <a:pt x="120" y="2665"/>
                </a:lnTo>
                <a:lnTo>
                  <a:pt x="120" y="1347"/>
                </a:lnTo>
                <a:lnTo>
                  <a:pt x="1579" y="768"/>
                </a:lnTo>
                <a:lnTo>
                  <a:pt x="1579" y="116"/>
                </a:lnTo>
                <a:lnTo>
                  <a:pt x="1582" y="90"/>
                </a:lnTo>
                <a:lnTo>
                  <a:pt x="1592" y="65"/>
                </a:lnTo>
                <a:lnTo>
                  <a:pt x="1606" y="44"/>
                </a:lnTo>
                <a:lnTo>
                  <a:pt x="1624" y="25"/>
                </a:lnTo>
                <a:lnTo>
                  <a:pt x="1646" y="11"/>
                </a:lnTo>
                <a:lnTo>
                  <a:pt x="1671" y="3"/>
                </a:lnTo>
                <a:lnTo>
                  <a:pt x="1698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sz="2800">
              <a:solidFill>
                <a:srgbClr val="26262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83566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194594"/>
            <a:ext cx="9144000" cy="2477101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" name="TextBox 2"/>
          <p:cNvSpPr txBox="1"/>
          <p:nvPr/>
        </p:nvSpPr>
        <p:spPr>
          <a:xfrm>
            <a:off x="0" y="2226108"/>
            <a:ext cx="9144000" cy="553998"/>
          </a:xfrm>
          <a:prstGeom prst="rect">
            <a:avLst/>
          </a:prstGeom>
          <a:noFill/>
          <a:effectLst>
            <a:outerShdw blurRad="50800" dist="38100" dir="2700000" algn="tl" rotWithShape="0">
              <a:schemeClr val="accent5">
                <a:lumMod val="60000"/>
                <a:lumOff val="40000"/>
                <a:alpha val="40000"/>
              </a:scheme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ru-RU" sz="3000" b="1" dirty="0">
                <a:solidFill>
                  <a:schemeClr val="bg1"/>
                </a:solidFill>
              </a:rPr>
              <a:t>Спасибо за внимание!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152506" y="2001116"/>
            <a:ext cx="6991494" cy="193478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6B7D2-B98C-44FD-8D04-7EC62A56497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2474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Прямоугольник 101">
            <a:extLst>
              <a:ext uri="{FF2B5EF4-FFF2-40B4-BE49-F238E27FC236}">
                <a16:creationId xmlns:a16="http://schemas.microsoft.com/office/drawing/2014/main" xmlns="" id="{826270D9-232C-484E-9B56-0FBFF83FFA8D}"/>
              </a:ext>
            </a:extLst>
          </p:cNvPr>
          <p:cNvSpPr/>
          <p:nvPr/>
        </p:nvSpPr>
        <p:spPr>
          <a:xfrm>
            <a:off x="-18280" y="4733806"/>
            <a:ext cx="9180560" cy="409694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96" name="Прямоугольник 95">
            <a:extLst>
              <a:ext uri="{FF2B5EF4-FFF2-40B4-BE49-F238E27FC236}">
                <a16:creationId xmlns:a16="http://schemas.microsoft.com/office/drawing/2014/main" xmlns="" id="{F63FB468-2A79-4F13-B1B8-FE62602BDB76}"/>
              </a:ext>
            </a:extLst>
          </p:cNvPr>
          <p:cNvSpPr/>
          <p:nvPr/>
        </p:nvSpPr>
        <p:spPr>
          <a:xfrm>
            <a:off x="6115656" y="960196"/>
            <a:ext cx="2952240" cy="57462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  <p:sp>
        <p:nvSpPr>
          <p:cNvPr id="95" name="Прямоугольник 94">
            <a:extLst>
              <a:ext uri="{FF2B5EF4-FFF2-40B4-BE49-F238E27FC236}">
                <a16:creationId xmlns:a16="http://schemas.microsoft.com/office/drawing/2014/main" xmlns="" id="{CCE5D1A6-2256-4665-AE18-CF02B0A126F8}"/>
              </a:ext>
            </a:extLst>
          </p:cNvPr>
          <p:cNvSpPr/>
          <p:nvPr/>
        </p:nvSpPr>
        <p:spPr>
          <a:xfrm>
            <a:off x="83183" y="1017803"/>
            <a:ext cx="2952240" cy="574628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  <p:graphicFrame>
        <p:nvGraphicFramePr>
          <p:cNvPr id="249" name="Диаграмма 248">
            <a:extLst>
              <a:ext uri="{FF2B5EF4-FFF2-40B4-BE49-F238E27FC236}">
                <a16:creationId xmlns:a16="http://schemas.microsoft.com/office/drawing/2014/main" xmlns="" id="{6A96F87E-57F8-4B9B-98C8-5253102C486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10050204"/>
              </p:ext>
            </p:extLst>
          </p:nvPr>
        </p:nvGraphicFramePr>
        <p:xfrm>
          <a:off x="1487294" y="3786125"/>
          <a:ext cx="6104482" cy="14931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0" y="0"/>
            <a:ext cx="9144000" cy="582739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475" y="285694"/>
            <a:ext cx="1048552" cy="460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972582" y="4814769"/>
            <a:ext cx="2133600" cy="273844"/>
          </a:xfrm>
        </p:spPr>
        <p:txBody>
          <a:bodyPr/>
          <a:lstStyle/>
          <a:p>
            <a:pPr algn="r"/>
            <a:fld id="{A907081D-3F59-4A16-8081-8F85BBB57413}" type="slidenum">
              <a:rPr lang="ru-RU" sz="1000" smtClean="0"/>
              <a:pPr algn="r"/>
              <a:t>2</a:t>
            </a:fld>
            <a:endParaRPr lang="ru-RU" sz="1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38335" y="382684"/>
            <a:ext cx="8410622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104D7F"/>
                </a:solidFill>
              </a:rPr>
              <a:t> СОВЕРШЕНСТВОВАНИЕ ГОСРЕГУЛИРОВАНИЯ БИЗНЕСА</a:t>
            </a:r>
          </a:p>
        </p:txBody>
      </p:sp>
      <p:sp>
        <p:nvSpPr>
          <p:cNvPr id="100" name="Прямоугольный треугольник 99"/>
          <p:cNvSpPr/>
          <p:nvPr/>
        </p:nvSpPr>
        <p:spPr>
          <a:xfrm rot="5400000" flipV="1">
            <a:off x="629838" y="529182"/>
            <a:ext cx="133088" cy="646591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165" name="Прямоугольник 1">
            <a:extLst>
              <a:ext uri="{FF2B5EF4-FFF2-40B4-BE49-F238E27FC236}">
                <a16:creationId xmlns:a16="http://schemas.microsoft.com/office/drawing/2014/main" xmlns="" id="{7EE546C3-91A3-4BE2-8E71-37C32C9F6F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5897" y="2901729"/>
            <a:ext cx="8018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FEA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r>
              <a:rPr lang="en-US" altLang="ru-RU" sz="2400" b="1" dirty="0">
                <a:solidFill>
                  <a:srgbClr val="FEA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ru-RU" altLang="ru-RU" sz="2400" b="1" dirty="0">
                <a:solidFill>
                  <a:srgbClr val="FEA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196" name="Shape 656">
            <a:extLst>
              <a:ext uri="{FF2B5EF4-FFF2-40B4-BE49-F238E27FC236}">
                <a16:creationId xmlns:a16="http://schemas.microsoft.com/office/drawing/2014/main" xmlns="" id="{4C0AFC8D-3A1C-4368-8C30-9E213075605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43203" y="1603815"/>
            <a:ext cx="3488531" cy="2726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0" tIns="34271" rIns="68560" bIns="3427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4A7A"/>
              </a:buClr>
              <a:buSzPts val="2200"/>
              <a:buFontTx/>
              <a:buNone/>
            </a:pPr>
            <a:r>
              <a:rPr lang="ru-RU" altLang="ru-RU" sz="1350" b="1" dirty="0">
                <a:solidFill>
                  <a:srgbClr val="00548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ЭФФЕКТ ОТ ПРОВЕДЕННЫХ РЕФОРМ</a:t>
            </a:r>
            <a:endParaRPr lang="ru-RU" altLang="ru-RU" sz="1350" b="1" dirty="0">
              <a:solidFill>
                <a:srgbClr val="00548A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7" name="Shape 656">
            <a:extLst>
              <a:ext uri="{FF2B5EF4-FFF2-40B4-BE49-F238E27FC236}">
                <a16:creationId xmlns:a16="http://schemas.microsoft.com/office/drawing/2014/main" xmlns="" id="{9C9ECE0A-3B75-41FB-9D2B-0E90F4ED712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039" y="1939397"/>
            <a:ext cx="1612996" cy="453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0" tIns="34271" rIns="68560" bIns="3427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4A7A"/>
              </a:buClr>
              <a:buSzPts val="2200"/>
              <a:buFontTx/>
              <a:buNone/>
            </a:pP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Сокращено </a:t>
            </a:r>
            <a:r>
              <a:rPr lang="ru-RU" altLang="ru-RU" sz="1050" b="1" u="sng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разрешений</a:t>
            </a: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на </a:t>
            </a:r>
            <a:r>
              <a:rPr lang="ru-RU" altLang="ru-RU" sz="1050" b="1" dirty="0">
                <a:solidFill>
                  <a:srgbClr val="E5A40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74%</a:t>
            </a:r>
            <a:r>
              <a:rPr lang="ru-RU" altLang="ru-RU" sz="105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или </a:t>
            </a:r>
            <a:r>
              <a:rPr lang="ru-RU" altLang="ru-RU" sz="1050" b="1" dirty="0">
                <a:solidFill>
                  <a:srgbClr val="E5A40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828</a:t>
            </a:r>
            <a:endParaRPr lang="ru-RU" alt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8" name="Равнобедренный треугольник 197">
            <a:extLst>
              <a:ext uri="{FF2B5EF4-FFF2-40B4-BE49-F238E27FC236}">
                <a16:creationId xmlns:a16="http://schemas.microsoft.com/office/drawing/2014/main" xmlns="" id="{DDFEB3FC-6C61-405D-BB7A-BD63533B5C1E}"/>
              </a:ext>
            </a:extLst>
          </p:cNvPr>
          <p:cNvSpPr/>
          <p:nvPr/>
        </p:nvSpPr>
        <p:spPr>
          <a:xfrm rot="1196151">
            <a:off x="1780063" y="3206978"/>
            <a:ext cx="107156" cy="94060"/>
          </a:xfrm>
          <a:prstGeom prst="triangle">
            <a:avLst/>
          </a:prstGeom>
          <a:solidFill>
            <a:srgbClr val="00548A"/>
          </a:solidFill>
          <a:ln>
            <a:solidFill>
              <a:srgbClr val="0054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/>
          </a:p>
        </p:txBody>
      </p:sp>
      <p:sp>
        <p:nvSpPr>
          <p:cNvPr id="199" name="Дуга 198">
            <a:extLst>
              <a:ext uri="{FF2B5EF4-FFF2-40B4-BE49-F238E27FC236}">
                <a16:creationId xmlns:a16="http://schemas.microsoft.com/office/drawing/2014/main" xmlns="" id="{09BE872C-294A-4671-96D2-BF603EAA653C}"/>
              </a:ext>
            </a:extLst>
          </p:cNvPr>
          <p:cNvSpPr/>
          <p:nvPr/>
        </p:nvSpPr>
        <p:spPr>
          <a:xfrm>
            <a:off x="1027588" y="2741444"/>
            <a:ext cx="809625" cy="809625"/>
          </a:xfrm>
          <a:prstGeom prst="arc">
            <a:avLst>
              <a:gd name="adj1" fmla="val 1246862"/>
              <a:gd name="adj2" fmla="val 16147461"/>
            </a:avLst>
          </a:prstGeom>
          <a:ln w="76200">
            <a:solidFill>
              <a:srgbClr val="0054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1500"/>
          </a:p>
        </p:txBody>
      </p:sp>
      <p:sp>
        <p:nvSpPr>
          <p:cNvPr id="201" name="Прямоугольник 23">
            <a:extLst>
              <a:ext uri="{FF2B5EF4-FFF2-40B4-BE49-F238E27FC236}">
                <a16:creationId xmlns:a16="http://schemas.microsoft.com/office/drawing/2014/main" xmlns="" id="{A718D32A-AE61-4094-A953-FD53DB890A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04098" y="3540738"/>
            <a:ext cx="4081946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4A7A"/>
              </a:buClr>
              <a:buSzPts val="2200"/>
              <a:buFontTx/>
              <a:buNone/>
            </a:pPr>
            <a:r>
              <a:rPr lang="ru-RU" altLang="ru-RU" sz="1400" b="1" dirty="0">
                <a:solidFill>
                  <a:srgbClr val="004A7A"/>
                </a:solidFill>
                <a:cs typeface="Arial" panose="020B0604020202020204" pitchFamily="34" charset="0"/>
                <a:sym typeface="Arial" panose="020B0604020202020204" pitchFamily="34" charset="0"/>
              </a:rPr>
              <a:t>УЛУЧШЕНИЕ ПОЗИЦИИ КАЗАХСТАНА В РЕЙТИНГЕ «</a:t>
            </a:r>
            <a:r>
              <a:rPr lang="en-US" altLang="ru-RU" sz="1400" b="1" dirty="0">
                <a:solidFill>
                  <a:srgbClr val="004A7A"/>
                </a:solidFill>
                <a:cs typeface="Arial" panose="020B0604020202020204" pitchFamily="34" charset="0"/>
                <a:sym typeface="Arial" panose="020B0604020202020204" pitchFamily="34" charset="0"/>
              </a:rPr>
              <a:t>DOING BUSINESS</a:t>
            </a:r>
            <a:r>
              <a:rPr lang="ru-RU" altLang="ru-RU" sz="1400" b="1" dirty="0">
                <a:solidFill>
                  <a:srgbClr val="004A7A"/>
                </a:solidFill>
                <a:cs typeface="Arial" panose="020B0604020202020204" pitchFamily="34" charset="0"/>
                <a:sym typeface="Arial" panose="020B0604020202020204" pitchFamily="34" charset="0"/>
              </a:rPr>
              <a:t>»</a:t>
            </a:r>
            <a:endParaRPr lang="ru-RU" altLang="ru-RU" sz="1400" b="1" dirty="0">
              <a:cs typeface="Arial" panose="020B0604020202020204" pitchFamily="34" charset="0"/>
            </a:endParaRPr>
          </a:p>
        </p:txBody>
      </p:sp>
      <p:sp>
        <p:nvSpPr>
          <p:cNvPr id="213" name="Прямоугольник 126">
            <a:extLst>
              <a:ext uri="{FF2B5EF4-FFF2-40B4-BE49-F238E27FC236}">
                <a16:creationId xmlns:a16="http://schemas.microsoft.com/office/drawing/2014/main" xmlns="" id="{A9AD49FD-4757-47A1-8EC2-0E5AA5946A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731" y="2556896"/>
            <a:ext cx="686406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350" b="1" dirty="0">
                <a:solidFill>
                  <a:srgbClr val="024C7D"/>
                </a:solidFill>
              </a:rPr>
              <a:t>с 1 115</a:t>
            </a:r>
          </a:p>
        </p:txBody>
      </p:sp>
      <p:sp>
        <p:nvSpPr>
          <p:cNvPr id="214" name="Прямоугольник 127">
            <a:extLst>
              <a:ext uri="{FF2B5EF4-FFF2-40B4-BE49-F238E27FC236}">
                <a16:creationId xmlns:a16="http://schemas.microsoft.com/office/drawing/2014/main" xmlns="" id="{BB5EB773-01FF-4D9D-B74A-970D770FDE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1975" y="3012906"/>
            <a:ext cx="67993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350" b="1" dirty="0">
                <a:solidFill>
                  <a:srgbClr val="024C7D"/>
                </a:solidFill>
              </a:rPr>
              <a:t>до 287</a:t>
            </a:r>
          </a:p>
        </p:txBody>
      </p:sp>
      <p:sp>
        <p:nvSpPr>
          <p:cNvPr id="226" name="Прямоугольник 77">
            <a:extLst>
              <a:ext uri="{FF2B5EF4-FFF2-40B4-BE49-F238E27FC236}">
                <a16:creationId xmlns:a16="http://schemas.microsoft.com/office/drawing/2014/main" xmlns="" id="{CA522F82-F41F-4EA1-B9A6-F780787FF1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19048" y="1028791"/>
            <a:ext cx="258713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Принято     пакетов поправок по улучшению бизнес-климата</a:t>
            </a:r>
          </a:p>
        </p:txBody>
      </p:sp>
      <p:sp>
        <p:nvSpPr>
          <p:cNvPr id="231" name="Прямоугольник 1">
            <a:extLst>
              <a:ext uri="{FF2B5EF4-FFF2-40B4-BE49-F238E27FC236}">
                <a16:creationId xmlns:a16="http://schemas.microsoft.com/office/drawing/2014/main" xmlns="" id="{DA38B131-F165-4984-A2A9-0D2760A0D5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43956" y="2884771"/>
            <a:ext cx="8018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2400" b="1" dirty="0">
                <a:solidFill>
                  <a:srgbClr val="FEA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56</a:t>
            </a:r>
            <a:r>
              <a:rPr lang="ru-RU" altLang="ru-RU" sz="2400" b="1" dirty="0">
                <a:solidFill>
                  <a:srgbClr val="FEA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232" name="Shape 656">
            <a:extLst>
              <a:ext uri="{FF2B5EF4-FFF2-40B4-BE49-F238E27FC236}">
                <a16:creationId xmlns:a16="http://schemas.microsoft.com/office/drawing/2014/main" xmlns="" id="{F5A63832-A194-4514-A1D9-4913D7125E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04098" y="1937293"/>
            <a:ext cx="1726406" cy="453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0" tIns="34271" rIns="68560" bIns="3427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4A7A"/>
              </a:buClr>
              <a:buSzPts val="2200"/>
              <a:buFontTx/>
              <a:buNone/>
            </a:pP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Сокращено число </a:t>
            </a:r>
            <a:r>
              <a:rPr lang="ru-RU" altLang="ru-RU" sz="1050" b="1" u="sng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требований</a:t>
            </a: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к бизнесу </a:t>
            </a:r>
            <a:r>
              <a:rPr lang="ru-RU" altLang="ru-RU" sz="1050" b="1" dirty="0">
                <a:solidFill>
                  <a:srgbClr val="E5A40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56%</a:t>
            </a:r>
            <a:r>
              <a:rPr lang="ru-RU" altLang="ru-RU" sz="105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или </a:t>
            </a:r>
            <a:r>
              <a:rPr lang="en-US" altLang="ru-RU" sz="1050" b="1" dirty="0">
                <a:solidFill>
                  <a:srgbClr val="E5A40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17154</a:t>
            </a:r>
            <a:endParaRPr lang="ru-RU" alt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3" name="Равнобедренный треугольник 232">
            <a:extLst>
              <a:ext uri="{FF2B5EF4-FFF2-40B4-BE49-F238E27FC236}">
                <a16:creationId xmlns:a16="http://schemas.microsoft.com/office/drawing/2014/main" xmlns="" id="{C147B8EA-7431-4CFE-83E3-06857D36390D}"/>
              </a:ext>
            </a:extLst>
          </p:cNvPr>
          <p:cNvSpPr/>
          <p:nvPr/>
        </p:nvSpPr>
        <p:spPr>
          <a:xfrm rot="1695316">
            <a:off x="3755337" y="3241435"/>
            <a:ext cx="107156" cy="94060"/>
          </a:xfrm>
          <a:prstGeom prst="triangle">
            <a:avLst/>
          </a:prstGeom>
          <a:solidFill>
            <a:srgbClr val="00548A"/>
          </a:solidFill>
          <a:ln>
            <a:solidFill>
              <a:srgbClr val="0054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/>
          </a:p>
        </p:txBody>
      </p:sp>
      <p:sp>
        <p:nvSpPr>
          <p:cNvPr id="234" name="Дуга 233">
            <a:extLst>
              <a:ext uri="{FF2B5EF4-FFF2-40B4-BE49-F238E27FC236}">
                <a16:creationId xmlns:a16="http://schemas.microsoft.com/office/drawing/2014/main" xmlns="" id="{5BF50026-1BAF-47E5-BD41-5EC14585ABA0}"/>
              </a:ext>
            </a:extLst>
          </p:cNvPr>
          <p:cNvSpPr/>
          <p:nvPr/>
        </p:nvSpPr>
        <p:spPr>
          <a:xfrm>
            <a:off x="3015647" y="2724486"/>
            <a:ext cx="809625" cy="809625"/>
          </a:xfrm>
          <a:prstGeom prst="arc">
            <a:avLst>
              <a:gd name="adj1" fmla="val 1246862"/>
              <a:gd name="adj2" fmla="val 16147461"/>
            </a:avLst>
          </a:prstGeom>
          <a:ln w="76200">
            <a:solidFill>
              <a:srgbClr val="0054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1500"/>
          </a:p>
        </p:txBody>
      </p:sp>
      <p:sp>
        <p:nvSpPr>
          <p:cNvPr id="235" name="Прямоугольник 126">
            <a:extLst>
              <a:ext uri="{FF2B5EF4-FFF2-40B4-BE49-F238E27FC236}">
                <a16:creationId xmlns:a16="http://schemas.microsoft.com/office/drawing/2014/main" xmlns="" id="{8F9C26E0-D023-455A-A07C-46489DFF280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03790" y="2539938"/>
            <a:ext cx="774571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350" b="1" dirty="0">
                <a:solidFill>
                  <a:srgbClr val="024C7D"/>
                </a:solidFill>
              </a:rPr>
              <a:t>с </a:t>
            </a:r>
            <a:r>
              <a:rPr lang="en-US" altLang="ru-RU" sz="1350" b="1" dirty="0">
                <a:solidFill>
                  <a:srgbClr val="024C7D"/>
                </a:solidFill>
              </a:rPr>
              <a:t>30</a:t>
            </a:r>
            <a:r>
              <a:rPr lang="ru-RU" altLang="ru-RU" sz="1350" b="1" dirty="0">
                <a:solidFill>
                  <a:srgbClr val="024C7D"/>
                </a:solidFill>
              </a:rPr>
              <a:t> </a:t>
            </a:r>
            <a:r>
              <a:rPr lang="en-US" altLang="ru-RU" sz="1350" b="1" dirty="0">
                <a:solidFill>
                  <a:srgbClr val="024C7D"/>
                </a:solidFill>
              </a:rPr>
              <a:t>540</a:t>
            </a:r>
            <a:endParaRPr lang="ru-RU" altLang="ru-RU" sz="1350" b="1" dirty="0">
              <a:solidFill>
                <a:srgbClr val="024C7D"/>
              </a:solidFill>
            </a:endParaRPr>
          </a:p>
        </p:txBody>
      </p:sp>
      <p:sp>
        <p:nvSpPr>
          <p:cNvPr id="236" name="Прямоугольник 127">
            <a:extLst>
              <a:ext uri="{FF2B5EF4-FFF2-40B4-BE49-F238E27FC236}">
                <a16:creationId xmlns:a16="http://schemas.microsoft.com/office/drawing/2014/main" xmlns="" id="{6F5A4260-159C-412A-8C1E-D4939C985B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30034" y="2995948"/>
            <a:ext cx="894732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350" b="1" dirty="0">
                <a:solidFill>
                  <a:srgbClr val="024C7D"/>
                </a:solidFill>
              </a:rPr>
              <a:t>до </a:t>
            </a:r>
            <a:r>
              <a:rPr lang="en-US" altLang="ru-RU" sz="1350" b="1" dirty="0">
                <a:solidFill>
                  <a:srgbClr val="024C7D"/>
                </a:solidFill>
              </a:rPr>
              <a:t>13</a:t>
            </a:r>
            <a:r>
              <a:rPr lang="ru-RU" altLang="ru-RU" sz="1350" b="1" dirty="0">
                <a:solidFill>
                  <a:srgbClr val="024C7D"/>
                </a:solidFill>
              </a:rPr>
              <a:t> </a:t>
            </a:r>
            <a:r>
              <a:rPr lang="en-US" altLang="ru-RU" sz="1350" b="1" dirty="0">
                <a:solidFill>
                  <a:srgbClr val="024C7D"/>
                </a:solidFill>
              </a:rPr>
              <a:t>386</a:t>
            </a:r>
            <a:endParaRPr lang="ru-RU" altLang="ru-RU" sz="1350" b="1" dirty="0">
              <a:solidFill>
                <a:srgbClr val="024C7D"/>
              </a:solidFill>
            </a:endParaRPr>
          </a:p>
        </p:txBody>
      </p:sp>
      <p:sp>
        <p:nvSpPr>
          <p:cNvPr id="237" name="Прямоугольник 1">
            <a:extLst>
              <a:ext uri="{FF2B5EF4-FFF2-40B4-BE49-F238E27FC236}">
                <a16:creationId xmlns:a16="http://schemas.microsoft.com/office/drawing/2014/main" xmlns="" id="{5B076B0C-7BAE-4558-806D-98431E30700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3022" y="2900994"/>
            <a:ext cx="8018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ru-RU" sz="2400" b="1" dirty="0">
                <a:solidFill>
                  <a:srgbClr val="FEA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30</a:t>
            </a:r>
            <a:r>
              <a:rPr lang="ru-RU" altLang="ru-RU" sz="2400" b="1" dirty="0">
                <a:solidFill>
                  <a:srgbClr val="FEA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%</a:t>
            </a:r>
          </a:p>
        </p:txBody>
      </p:sp>
      <p:sp>
        <p:nvSpPr>
          <p:cNvPr id="238" name="Shape 656">
            <a:extLst>
              <a:ext uri="{FF2B5EF4-FFF2-40B4-BE49-F238E27FC236}">
                <a16:creationId xmlns:a16="http://schemas.microsoft.com/office/drawing/2014/main" xmlns="" id="{188B4378-D12A-4F5A-8F1B-D78502D297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93164" y="1953516"/>
            <a:ext cx="1726406" cy="7258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0" tIns="34271" rIns="68560" bIns="3427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4A7A"/>
              </a:buClr>
              <a:buSzPts val="2200"/>
              <a:buFontTx/>
              <a:buNone/>
            </a:pP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Оптимизированы </a:t>
            </a:r>
            <a:r>
              <a:rPr lang="ru-RU" altLang="ru-RU" sz="1050" b="1" u="sng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контрольные функции </a:t>
            </a: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на </a:t>
            </a:r>
            <a:r>
              <a:rPr lang="ru-RU" altLang="ru-RU" sz="1050" b="1" dirty="0">
                <a:solidFill>
                  <a:srgbClr val="E5A40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30%</a:t>
            </a:r>
            <a:r>
              <a:rPr lang="ru-RU" altLang="ru-RU" sz="105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или </a:t>
            </a:r>
            <a:r>
              <a:rPr lang="ru-RU" altLang="ru-RU" sz="1050" b="1" dirty="0">
                <a:solidFill>
                  <a:srgbClr val="E5A40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165</a:t>
            </a:r>
            <a:endParaRPr lang="ru-RU" alt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9" name="Равнобедренный треугольник 238">
            <a:extLst>
              <a:ext uri="{FF2B5EF4-FFF2-40B4-BE49-F238E27FC236}">
                <a16:creationId xmlns:a16="http://schemas.microsoft.com/office/drawing/2014/main" xmlns="" id="{DAE5E57E-C42C-4320-AFFC-7F28199384CC}"/>
              </a:ext>
            </a:extLst>
          </p:cNvPr>
          <p:cNvSpPr/>
          <p:nvPr/>
        </p:nvSpPr>
        <p:spPr>
          <a:xfrm rot="1196151">
            <a:off x="5957188" y="3206243"/>
            <a:ext cx="107156" cy="94060"/>
          </a:xfrm>
          <a:prstGeom prst="triangle">
            <a:avLst/>
          </a:prstGeom>
          <a:solidFill>
            <a:srgbClr val="00548A"/>
          </a:solidFill>
          <a:ln>
            <a:solidFill>
              <a:srgbClr val="0054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/>
          </a:p>
        </p:txBody>
      </p:sp>
      <p:sp>
        <p:nvSpPr>
          <p:cNvPr id="240" name="Дуга 239">
            <a:extLst>
              <a:ext uri="{FF2B5EF4-FFF2-40B4-BE49-F238E27FC236}">
                <a16:creationId xmlns:a16="http://schemas.microsoft.com/office/drawing/2014/main" xmlns="" id="{242E48B1-E8D8-4A69-AB2A-02694E9BFEC2}"/>
              </a:ext>
            </a:extLst>
          </p:cNvPr>
          <p:cNvSpPr/>
          <p:nvPr/>
        </p:nvSpPr>
        <p:spPr>
          <a:xfrm>
            <a:off x="5204713" y="2740709"/>
            <a:ext cx="809625" cy="809625"/>
          </a:xfrm>
          <a:prstGeom prst="arc">
            <a:avLst>
              <a:gd name="adj1" fmla="val 1246862"/>
              <a:gd name="adj2" fmla="val 16147461"/>
            </a:avLst>
          </a:prstGeom>
          <a:ln w="76200">
            <a:solidFill>
              <a:srgbClr val="0054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1500"/>
          </a:p>
        </p:txBody>
      </p:sp>
      <p:sp>
        <p:nvSpPr>
          <p:cNvPr id="241" name="Прямоугольник 126">
            <a:extLst>
              <a:ext uri="{FF2B5EF4-FFF2-40B4-BE49-F238E27FC236}">
                <a16:creationId xmlns:a16="http://schemas.microsoft.com/office/drawing/2014/main" xmlns="" id="{4930054C-339D-4524-92BC-1FE3908114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2856" y="2556161"/>
            <a:ext cx="559769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350" b="1" dirty="0">
                <a:solidFill>
                  <a:srgbClr val="024C7D"/>
                </a:solidFill>
              </a:rPr>
              <a:t>с 544</a:t>
            </a:r>
          </a:p>
        </p:txBody>
      </p:sp>
      <p:sp>
        <p:nvSpPr>
          <p:cNvPr id="242" name="Прямоугольник 127">
            <a:extLst>
              <a:ext uri="{FF2B5EF4-FFF2-40B4-BE49-F238E27FC236}">
                <a16:creationId xmlns:a16="http://schemas.microsoft.com/office/drawing/2014/main" xmlns="" id="{3F2C6EED-4C4D-404E-8C16-A06A1162F1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9100" y="3012171"/>
            <a:ext cx="679930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350" b="1" dirty="0">
                <a:solidFill>
                  <a:srgbClr val="024C7D"/>
                </a:solidFill>
              </a:rPr>
              <a:t>до 379</a:t>
            </a:r>
          </a:p>
        </p:txBody>
      </p:sp>
      <p:sp>
        <p:nvSpPr>
          <p:cNvPr id="243" name="Прямоугольник 1">
            <a:extLst>
              <a:ext uri="{FF2B5EF4-FFF2-40B4-BE49-F238E27FC236}">
                <a16:creationId xmlns:a16="http://schemas.microsoft.com/office/drawing/2014/main" xmlns="" id="{C5BDF2EF-1084-45E7-86E2-C3528425DC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86480" y="2900994"/>
            <a:ext cx="801823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2400" b="1" dirty="0">
                <a:solidFill>
                  <a:srgbClr val="FEA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50%</a:t>
            </a:r>
          </a:p>
        </p:txBody>
      </p:sp>
      <p:sp>
        <p:nvSpPr>
          <p:cNvPr id="244" name="Shape 656">
            <a:extLst>
              <a:ext uri="{FF2B5EF4-FFF2-40B4-BE49-F238E27FC236}">
                <a16:creationId xmlns:a16="http://schemas.microsoft.com/office/drawing/2014/main" xmlns="" id="{684C0E39-BF01-4379-9551-F0E2C5053E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65534" y="1953516"/>
            <a:ext cx="1594084" cy="5557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8560" tIns="34271" rIns="68560" bIns="34271"/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00000"/>
              </a:lnSpc>
              <a:spcBef>
                <a:spcPct val="0"/>
              </a:spcBef>
              <a:buClr>
                <a:srgbClr val="004A7A"/>
              </a:buClr>
              <a:buSzPts val="2200"/>
              <a:buFontTx/>
              <a:buNone/>
            </a:pP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Сокращены сроки </a:t>
            </a:r>
            <a:r>
              <a:rPr lang="ru-RU" altLang="ru-RU" sz="1050" b="1" u="sng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проверок</a:t>
            </a: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на </a:t>
            </a:r>
            <a:r>
              <a:rPr lang="ru-RU" altLang="ru-RU" sz="1050" b="1" dirty="0">
                <a:solidFill>
                  <a:srgbClr val="E5A40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50%</a:t>
            </a:r>
            <a:r>
              <a:rPr lang="ru-RU" altLang="ru-RU" sz="105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или </a:t>
            </a:r>
            <a:r>
              <a:rPr lang="ru-RU" altLang="ru-RU" sz="1050" b="1" dirty="0">
                <a:solidFill>
                  <a:srgbClr val="E5A40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15</a:t>
            </a:r>
            <a:r>
              <a:rPr lang="ru-RU" altLang="ru-RU" sz="1050" b="1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 </a:t>
            </a:r>
            <a:r>
              <a:rPr lang="ru-RU" altLang="ru-RU" sz="1050" dirty="0">
                <a:solidFill>
                  <a:srgbClr val="004A7A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дней </a:t>
            </a:r>
            <a:endParaRPr lang="ru-RU" altLang="ru-RU" sz="105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5" name="Равнобедренный треугольник 244">
            <a:extLst>
              <a:ext uri="{FF2B5EF4-FFF2-40B4-BE49-F238E27FC236}">
                <a16:creationId xmlns:a16="http://schemas.microsoft.com/office/drawing/2014/main" xmlns="" id="{BE6F32E5-6F42-4F56-996F-E13CA1103336}"/>
              </a:ext>
            </a:extLst>
          </p:cNvPr>
          <p:cNvSpPr/>
          <p:nvPr/>
        </p:nvSpPr>
        <p:spPr>
          <a:xfrm rot="1196151">
            <a:off x="8010646" y="3206243"/>
            <a:ext cx="107156" cy="94060"/>
          </a:xfrm>
          <a:prstGeom prst="triangle">
            <a:avLst/>
          </a:prstGeom>
          <a:solidFill>
            <a:srgbClr val="00548A"/>
          </a:solidFill>
          <a:ln>
            <a:solidFill>
              <a:srgbClr val="00548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sz="1500"/>
          </a:p>
        </p:txBody>
      </p:sp>
      <p:sp>
        <p:nvSpPr>
          <p:cNvPr id="246" name="Дуга 245">
            <a:extLst>
              <a:ext uri="{FF2B5EF4-FFF2-40B4-BE49-F238E27FC236}">
                <a16:creationId xmlns:a16="http://schemas.microsoft.com/office/drawing/2014/main" xmlns="" id="{9F2DE257-4FE1-4178-B61D-2959552CA2B5}"/>
              </a:ext>
            </a:extLst>
          </p:cNvPr>
          <p:cNvSpPr/>
          <p:nvPr/>
        </p:nvSpPr>
        <p:spPr>
          <a:xfrm>
            <a:off x="7258171" y="2740709"/>
            <a:ext cx="809625" cy="809625"/>
          </a:xfrm>
          <a:prstGeom prst="arc">
            <a:avLst>
              <a:gd name="adj1" fmla="val 1246862"/>
              <a:gd name="adj2" fmla="val 16147461"/>
            </a:avLst>
          </a:prstGeom>
          <a:ln w="76200">
            <a:solidFill>
              <a:srgbClr val="00548A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ru-RU" sz="1500"/>
          </a:p>
        </p:txBody>
      </p:sp>
      <p:sp>
        <p:nvSpPr>
          <p:cNvPr id="247" name="Прямоугольник 126">
            <a:extLst>
              <a:ext uri="{FF2B5EF4-FFF2-40B4-BE49-F238E27FC236}">
                <a16:creationId xmlns:a16="http://schemas.microsoft.com/office/drawing/2014/main" xmlns="" id="{5F929DAE-CB90-4439-8BCA-D72C6DBF18D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6314" y="2556161"/>
            <a:ext cx="471604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350" b="1" dirty="0">
                <a:solidFill>
                  <a:srgbClr val="024C7D"/>
                </a:solidFill>
              </a:rPr>
              <a:t>с 30</a:t>
            </a:r>
          </a:p>
        </p:txBody>
      </p:sp>
      <p:sp>
        <p:nvSpPr>
          <p:cNvPr id="248" name="Прямоугольник 127">
            <a:extLst>
              <a:ext uri="{FF2B5EF4-FFF2-40B4-BE49-F238E27FC236}">
                <a16:creationId xmlns:a16="http://schemas.microsoft.com/office/drawing/2014/main" xmlns="" id="{8FAEA67E-B987-4264-9C74-5D218761DE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72558" y="3012171"/>
            <a:ext cx="591765" cy="300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350" b="1" dirty="0">
                <a:solidFill>
                  <a:srgbClr val="024C7D"/>
                </a:solidFill>
              </a:rPr>
              <a:t>до 15</a:t>
            </a:r>
          </a:p>
        </p:txBody>
      </p:sp>
      <p:sp>
        <p:nvSpPr>
          <p:cNvPr id="250" name="Прямоугольник 126">
            <a:extLst>
              <a:ext uri="{FF2B5EF4-FFF2-40B4-BE49-F238E27FC236}">
                <a16:creationId xmlns:a16="http://schemas.microsoft.com/office/drawing/2014/main" xmlns="" id="{531DCA22-8465-4474-A8AB-50DA238B21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72474" y="3937224"/>
            <a:ext cx="7569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chemeClr val="bg1"/>
                </a:solidFill>
              </a:rPr>
              <a:t>25</a:t>
            </a:r>
          </a:p>
        </p:txBody>
      </p:sp>
      <p:sp>
        <p:nvSpPr>
          <p:cNvPr id="252" name="Прямоугольник 126">
            <a:extLst>
              <a:ext uri="{FF2B5EF4-FFF2-40B4-BE49-F238E27FC236}">
                <a16:creationId xmlns:a16="http://schemas.microsoft.com/office/drawing/2014/main" xmlns="" id="{AAFFE10B-729F-4E86-8A23-926FA94E38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888931" y="4044649"/>
            <a:ext cx="7569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chemeClr val="bg1"/>
                </a:solidFill>
              </a:rPr>
              <a:t>28</a:t>
            </a:r>
          </a:p>
        </p:txBody>
      </p:sp>
      <p:sp>
        <p:nvSpPr>
          <p:cNvPr id="253" name="Прямоугольник 126">
            <a:extLst>
              <a:ext uri="{FF2B5EF4-FFF2-40B4-BE49-F238E27FC236}">
                <a16:creationId xmlns:a16="http://schemas.microsoft.com/office/drawing/2014/main" xmlns="" id="{02D1CC3E-B304-4D29-8E8B-5667D2C2D0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8111" y="4127674"/>
            <a:ext cx="7569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chemeClr val="bg1"/>
                </a:solidFill>
              </a:rPr>
              <a:t>36</a:t>
            </a:r>
          </a:p>
        </p:txBody>
      </p:sp>
      <p:sp>
        <p:nvSpPr>
          <p:cNvPr id="254" name="Прямоугольник 126">
            <a:extLst>
              <a:ext uri="{FF2B5EF4-FFF2-40B4-BE49-F238E27FC236}">
                <a16:creationId xmlns:a16="http://schemas.microsoft.com/office/drawing/2014/main" xmlns="" id="{D7022279-9F2D-464C-B1FE-A3B7F0CFB5D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91149" y="4110045"/>
            <a:ext cx="7569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chemeClr val="bg1"/>
                </a:solidFill>
              </a:rPr>
              <a:t>35</a:t>
            </a:r>
          </a:p>
        </p:txBody>
      </p:sp>
      <p:sp>
        <p:nvSpPr>
          <p:cNvPr id="255" name="Прямоугольник 126">
            <a:extLst>
              <a:ext uri="{FF2B5EF4-FFF2-40B4-BE49-F238E27FC236}">
                <a16:creationId xmlns:a16="http://schemas.microsoft.com/office/drawing/2014/main" xmlns="" id="{88FF9A36-AE80-412B-8ACE-8081B4791772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4651" y="4282866"/>
            <a:ext cx="7569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chemeClr val="bg1"/>
                </a:solidFill>
              </a:rPr>
              <a:t>51</a:t>
            </a:r>
          </a:p>
        </p:txBody>
      </p:sp>
      <p:sp>
        <p:nvSpPr>
          <p:cNvPr id="256" name="Прямоугольник 126">
            <a:extLst>
              <a:ext uri="{FF2B5EF4-FFF2-40B4-BE49-F238E27FC236}">
                <a16:creationId xmlns:a16="http://schemas.microsoft.com/office/drawing/2014/main" xmlns="" id="{CB06F60D-680A-4D19-B8AC-EFA9D448CE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0686" y="4353724"/>
            <a:ext cx="7569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chemeClr val="bg1"/>
                </a:solidFill>
              </a:rPr>
              <a:t>53</a:t>
            </a:r>
          </a:p>
        </p:txBody>
      </p:sp>
      <p:sp>
        <p:nvSpPr>
          <p:cNvPr id="257" name="Прямоугольник 126">
            <a:extLst>
              <a:ext uri="{FF2B5EF4-FFF2-40B4-BE49-F238E27FC236}">
                <a16:creationId xmlns:a16="http://schemas.microsoft.com/office/drawing/2014/main" xmlns="" id="{E42B9962-F93C-46C2-BFC1-075CA4AFD8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04473" y="4582121"/>
            <a:ext cx="756921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200" b="1" dirty="0">
                <a:solidFill>
                  <a:schemeClr val="bg1"/>
                </a:solidFill>
              </a:rPr>
              <a:t>76</a:t>
            </a:r>
          </a:p>
        </p:txBody>
      </p:sp>
      <p:sp>
        <p:nvSpPr>
          <p:cNvPr id="90" name="Прямоугольник 77">
            <a:extLst>
              <a:ext uri="{FF2B5EF4-FFF2-40B4-BE49-F238E27FC236}">
                <a16:creationId xmlns:a16="http://schemas.microsoft.com/office/drawing/2014/main" xmlns="" id="{87977DB2-714F-4588-96AE-5BD05F11AC0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748" y="1049775"/>
            <a:ext cx="281589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ru-RU" altLang="ru-RU" sz="1400" b="1" dirty="0">
                <a:solidFill>
                  <a:schemeClr val="bg1"/>
                </a:solidFill>
              </a:rPr>
              <a:t>Предпринимательский кодекс Республики Казахстан</a:t>
            </a:r>
          </a:p>
        </p:txBody>
      </p:sp>
      <p:sp>
        <p:nvSpPr>
          <p:cNvPr id="91" name="Прямоугольник 90">
            <a:extLst>
              <a:ext uri="{FF2B5EF4-FFF2-40B4-BE49-F238E27FC236}">
                <a16:creationId xmlns:a16="http://schemas.microsoft.com/office/drawing/2014/main" xmlns="" id="{574FE2C3-6A0A-4E51-AA7D-EA255D03BADD}"/>
              </a:ext>
            </a:extLst>
          </p:cNvPr>
          <p:cNvSpPr/>
          <p:nvPr/>
        </p:nvSpPr>
        <p:spPr>
          <a:xfrm>
            <a:off x="597117" y="1913327"/>
            <a:ext cx="1817142" cy="574628"/>
          </a:xfrm>
          <a:prstGeom prst="rect">
            <a:avLst/>
          </a:prstGeom>
          <a:noFill/>
          <a:ln w="127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  <p:sp>
        <p:nvSpPr>
          <p:cNvPr id="92" name="Прямоугольник 91">
            <a:extLst>
              <a:ext uri="{FF2B5EF4-FFF2-40B4-BE49-F238E27FC236}">
                <a16:creationId xmlns:a16="http://schemas.microsoft.com/office/drawing/2014/main" xmlns="" id="{74E665C3-E0DF-411C-A03C-E6338606D05E}"/>
              </a:ext>
            </a:extLst>
          </p:cNvPr>
          <p:cNvSpPr/>
          <p:nvPr/>
        </p:nvSpPr>
        <p:spPr>
          <a:xfrm>
            <a:off x="2653578" y="1911284"/>
            <a:ext cx="1817142" cy="574628"/>
          </a:xfrm>
          <a:prstGeom prst="rect">
            <a:avLst/>
          </a:prstGeom>
          <a:noFill/>
          <a:ln w="127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  <p:sp>
        <p:nvSpPr>
          <p:cNvPr id="93" name="Прямоугольник 92">
            <a:extLst>
              <a:ext uri="{FF2B5EF4-FFF2-40B4-BE49-F238E27FC236}">
                <a16:creationId xmlns:a16="http://schemas.microsoft.com/office/drawing/2014/main" xmlns="" id="{DD24945C-E5AB-48A7-8DD5-F11EFDBA8A99}"/>
              </a:ext>
            </a:extLst>
          </p:cNvPr>
          <p:cNvSpPr/>
          <p:nvPr/>
        </p:nvSpPr>
        <p:spPr>
          <a:xfrm>
            <a:off x="4881888" y="1919418"/>
            <a:ext cx="1817142" cy="574628"/>
          </a:xfrm>
          <a:prstGeom prst="rect">
            <a:avLst/>
          </a:prstGeom>
          <a:noFill/>
          <a:ln w="127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  <p:sp>
        <p:nvSpPr>
          <p:cNvPr id="94" name="Прямоугольник 93">
            <a:extLst>
              <a:ext uri="{FF2B5EF4-FFF2-40B4-BE49-F238E27FC236}">
                <a16:creationId xmlns:a16="http://schemas.microsoft.com/office/drawing/2014/main" xmlns="" id="{AD162940-6FE2-4DF4-B05E-976CB8E85EB6}"/>
              </a:ext>
            </a:extLst>
          </p:cNvPr>
          <p:cNvSpPr/>
          <p:nvPr/>
        </p:nvSpPr>
        <p:spPr>
          <a:xfrm>
            <a:off x="6906270" y="1919418"/>
            <a:ext cx="1817142" cy="574628"/>
          </a:xfrm>
          <a:prstGeom prst="rect">
            <a:avLst/>
          </a:prstGeom>
          <a:noFill/>
          <a:ln w="127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  <p:pic>
        <p:nvPicPr>
          <p:cNvPr id="97" name="Рисунок 96" descr="Весы правосудия">
            <a:extLst>
              <a:ext uri="{FF2B5EF4-FFF2-40B4-BE49-F238E27FC236}">
                <a16:creationId xmlns:a16="http://schemas.microsoft.com/office/drawing/2014/main" xmlns="" id="{DB4BED18-FB4C-4A99-A967-CE6FDB83E86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83183" y="1018983"/>
            <a:ext cx="480161" cy="480161"/>
          </a:xfrm>
          <a:prstGeom prst="rect">
            <a:avLst/>
          </a:prstGeom>
        </p:spPr>
      </p:pic>
      <p:pic>
        <p:nvPicPr>
          <p:cNvPr id="98" name="Рисунок 97" descr="Весы правосудия">
            <a:extLst>
              <a:ext uri="{FF2B5EF4-FFF2-40B4-BE49-F238E27FC236}">
                <a16:creationId xmlns:a16="http://schemas.microsoft.com/office/drawing/2014/main" xmlns="" id="{41A96792-8510-49ED-97A6-0673DE4B0B9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>
            <a:off x="6120126" y="993811"/>
            <a:ext cx="480161" cy="480161"/>
          </a:xfrm>
          <a:prstGeom prst="rect">
            <a:avLst/>
          </a:prstGeom>
        </p:spPr>
      </p:pic>
      <p:sp>
        <p:nvSpPr>
          <p:cNvPr id="101" name="TextBox 100">
            <a:extLst>
              <a:ext uri="{FF2B5EF4-FFF2-40B4-BE49-F238E27FC236}">
                <a16:creationId xmlns:a16="http://schemas.microsoft.com/office/drawing/2014/main" xmlns="" id="{5B31BE46-5E74-4D28-9291-F8831CD69011}"/>
              </a:ext>
            </a:extLst>
          </p:cNvPr>
          <p:cNvSpPr txBox="1"/>
          <p:nvPr/>
        </p:nvSpPr>
        <p:spPr>
          <a:xfrm>
            <a:off x="7193588" y="947525"/>
            <a:ext cx="258762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ru-RU" sz="2000" b="1" dirty="0">
                <a:solidFill>
                  <a:srgbClr val="FEA4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54734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6" name="Диаграмма 65">
            <a:extLst>
              <a:ext uri="{FF2B5EF4-FFF2-40B4-BE49-F238E27FC236}">
                <a16:creationId xmlns:a16="http://schemas.microsoft.com/office/drawing/2014/main" xmlns="" id="{17278E00-B4F7-415B-AFD7-9AE196B1AAF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21767093"/>
              </p:ext>
            </p:extLst>
          </p:nvPr>
        </p:nvGraphicFramePr>
        <p:xfrm>
          <a:off x="237885" y="3032606"/>
          <a:ext cx="4572000" cy="15563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0" name="Диаграмма 7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01164292"/>
              </p:ext>
            </p:extLst>
          </p:nvPr>
        </p:nvGraphicFramePr>
        <p:xfrm>
          <a:off x="167540" y="1592425"/>
          <a:ext cx="2937956" cy="132196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9" name="Прямоугольник 88"/>
          <p:cNvSpPr/>
          <p:nvPr/>
        </p:nvSpPr>
        <p:spPr>
          <a:xfrm>
            <a:off x="481903" y="1367842"/>
            <a:ext cx="1386868" cy="318486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b="1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-18280" y="4733806"/>
            <a:ext cx="9180560" cy="4096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9144000" cy="582739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475" y="285694"/>
            <a:ext cx="1048552" cy="460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989353" y="4832614"/>
            <a:ext cx="2133600" cy="273844"/>
          </a:xfrm>
        </p:spPr>
        <p:txBody>
          <a:bodyPr/>
          <a:lstStyle/>
          <a:p>
            <a:pPr algn="r"/>
            <a:fld id="{A907081D-3F59-4A16-8081-8F85BBB57413}" type="slidenum">
              <a:rPr lang="ru-RU" sz="1000" smtClean="0"/>
              <a:pPr algn="r"/>
              <a:t>3</a:t>
            </a:fld>
            <a:endParaRPr lang="ru-RU" sz="10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338335" y="382684"/>
            <a:ext cx="8410622" cy="400110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104D7F"/>
                </a:solidFill>
              </a:rPr>
              <a:t> ПРОБЛЕМЫ В ГОСРЕГУЛИРОВАНИИ БИЗНЕСА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98851" y="938203"/>
            <a:ext cx="32835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/>
              <a:t>Динамика количества привлечений бизнеса к адмответственности</a:t>
            </a:r>
          </a:p>
        </p:txBody>
      </p:sp>
      <p:grpSp>
        <p:nvGrpSpPr>
          <p:cNvPr id="82" name="Group 61"/>
          <p:cNvGrpSpPr/>
          <p:nvPr/>
        </p:nvGrpSpPr>
        <p:grpSpPr>
          <a:xfrm>
            <a:off x="3225842" y="1344014"/>
            <a:ext cx="961604" cy="881053"/>
            <a:chOff x="6485876" y="1592431"/>
            <a:chExt cx="1296169" cy="1296168"/>
          </a:xfrm>
        </p:grpSpPr>
        <p:sp>
          <p:nvSpPr>
            <p:cNvPr id="84" name="Oval 42"/>
            <p:cNvSpPr/>
            <p:nvPr/>
          </p:nvSpPr>
          <p:spPr>
            <a:xfrm>
              <a:off x="6579791" y="1661368"/>
              <a:ext cx="1094733" cy="1094733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400" dirty="0">
                <a:solidFill>
                  <a:schemeClr val="bg1"/>
                </a:solidFill>
              </a:endParaRPr>
            </a:p>
          </p:txBody>
        </p:sp>
        <p:sp>
          <p:nvSpPr>
            <p:cNvPr id="85" name="Pie 43"/>
            <p:cNvSpPr/>
            <p:nvPr/>
          </p:nvSpPr>
          <p:spPr>
            <a:xfrm>
              <a:off x="6485876" y="1592431"/>
              <a:ext cx="1296169" cy="1296168"/>
            </a:xfrm>
            <a:prstGeom prst="pie">
              <a:avLst>
                <a:gd name="adj1" fmla="val 21557578"/>
                <a:gd name="adj2" fmla="val 6906078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chemeClr val="bg1"/>
                </a:solidFill>
              </a:endParaRPr>
            </a:p>
          </p:txBody>
        </p:sp>
        <p:sp>
          <p:nvSpPr>
            <p:cNvPr id="86" name="TextBox 85"/>
            <p:cNvSpPr txBox="1"/>
            <p:nvPr/>
          </p:nvSpPr>
          <p:spPr>
            <a:xfrm>
              <a:off x="7167525" y="2424324"/>
              <a:ext cx="489215" cy="249033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pPr algn="ctr"/>
              <a:r>
                <a:rPr lang="ru-RU" sz="1100" b="1" dirty="0">
                  <a:solidFill>
                    <a:schemeClr val="bg1"/>
                  </a:solidFill>
                </a:rPr>
                <a:t>37</a:t>
              </a:r>
              <a:r>
                <a:rPr lang="en-US" sz="1100" b="1" dirty="0">
                  <a:solidFill>
                    <a:schemeClr val="bg1"/>
                  </a:solidFill>
                </a:rPr>
                <a:t>%</a:t>
              </a:r>
            </a:p>
          </p:txBody>
        </p:sp>
      </p:grpSp>
      <p:sp>
        <p:nvSpPr>
          <p:cNvPr id="88" name="Прямоугольник 87"/>
          <p:cNvSpPr/>
          <p:nvPr/>
        </p:nvSpPr>
        <p:spPr>
          <a:xfrm>
            <a:off x="424295" y="2836095"/>
            <a:ext cx="394928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900" b="1" dirty="0"/>
              <a:t>Динамика количества обращений об обжаловании решений и действий (бездействий) госорганов и должностных лиц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511999" y="1287495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2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54724" y="1411414"/>
            <a:ext cx="114165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-кратный рост </a:t>
            </a:r>
          </a:p>
        </p:txBody>
      </p:sp>
      <p:sp>
        <p:nvSpPr>
          <p:cNvPr id="90" name="Прямоугольник 89"/>
          <p:cNvSpPr/>
          <p:nvPr/>
        </p:nvSpPr>
        <p:spPr>
          <a:xfrm>
            <a:off x="3069918" y="2359554"/>
            <a:ext cx="1386868" cy="302912"/>
          </a:xfrm>
          <a:prstGeom prst="rect">
            <a:avLst/>
          </a:prstGeom>
          <a:solidFill>
            <a:schemeClr val="bg2">
              <a:lumMod val="65000"/>
            </a:schemeClr>
          </a:solidFill>
          <a:ln>
            <a:solidFill>
              <a:schemeClr val="bg2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b="1" dirty="0"/>
          </a:p>
        </p:txBody>
      </p:sp>
      <p:sp>
        <p:nvSpPr>
          <p:cNvPr id="91" name="Прямоугольник 90"/>
          <p:cNvSpPr/>
          <p:nvPr/>
        </p:nvSpPr>
        <p:spPr>
          <a:xfrm>
            <a:off x="3582135" y="2259216"/>
            <a:ext cx="35618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solidFill>
                  <a:schemeClr val="bg1"/>
                </a:solidFill>
              </a:rPr>
              <a:t>3</a:t>
            </a:r>
            <a:endParaRPr lang="ru-RU" sz="1600" dirty="0">
              <a:solidFill>
                <a:schemeClr val="bg1"/>
              </a:solidFill>
            </a:endParaRPr>
          </a:p>
        </p:txBody>
      </p:sp>
      <p:sp>
        <p:nvSpPr>
          <p:cNvPr id="92" name="Прямоугольник 91"/>
          <p:cNvSpPr/>
          <p:nvPr/>
        </p:nvSpPr>
        <p:spPr>
          <a:xfrm>
            <a:off x="3016611" y="2400855"/>
            <a:ext cx="72006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каждый </a:t>
            </a:r>
          </a:p>
        </p:txBody>
      </p:sp>
      <p:sp>
        <p:nvSpPr>
          <p:cNvPr id="93" name="Прямоугольник 92"/>
          <p:cNvSpPr/>
          <p:nvPr/>
        </p:nvSpPr>
        <p:spPr>
          <a:xfrm>
            <a:off x="3742618" y="2400334"/>
            <a:ext cx="837089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</a:rPr>
              <a:t>-й бизнес </a:t>
            </a:r>
          </a:p>
        </p:txBody>
      </p:sp>
      <p:sp>
        <p:nvSpPr>
          <p:cNvPr id="94" name="Прямоугольник 93"/>
          <p:cNvSpPr/>
          <p:nvPr/>
        </p:nvSpPr>
        <p:spPr>
          <a:xfrm>
            <a:off x="481902" y="935064"/>
            <a:ext cx="3974883" cy="345642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>
              <a:solidFill>
                <a:srgbClr val="002060"/>
              </a:solidFill>
            </a:endParaRPr>
          </a:p>
        </p:txBody>
      </p:sp>
      <p:sp>
        <p:nvSpPr>
          <p:cNvPr id="95" name="Прямоугольник 94"/>
          <p:cNvSpPr/>
          <p:nvPr/>
        </p:nvSpPr>
        <p:spPr>
          <a:xfrm>
            <a:off x="481904" y="2854460"/>
            <a:ext cx="3974882" cy="350967"/>
          </a:xfrm>
          <a:prstGeom prst="rect">
            <a:avLst/>
          </a:prstGeom>
          <a:noFill/>
          <a:ln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dirty="0">
              <a:solidFill>
                <a:srgbClr val="002060"/>
              </a:solidFill>
            </a:endParaRPr>
          </a:p>
        </p:txBody>
      </p:sp>
      <p:sp>
        <p:nvSpPr>
          <p:cNvPr id="97" name="Прямоугольник 96"/>
          <p:cNvSpPr/>
          <p:nvPr/>
        </p:nvSpPr>
        <p:spPr>
          <a:xfrm>
            <a:off x="5614498" y="2439183"/>
            <a:ext cx="3178600" cy="430887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ru-RU" sz="1050" dirty="0"/>
              <a:t>Требования</a:t>
            </a:r>
            <a:r>
              <a:rPr lang="en-US" sz="1050" dirty="0"/>
              <a:t> </a:t>
            </a:r>
            <a:r>
              <a:rPr lang="ru-RU" sz="1050" dirty="0"/>
              <a:t>морально устаревшие, абсурдные или дублирующийся 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5032856" y="1731540"/>
            <a:ext cx="3859670" cy="563938"/>
          </a:xfrm>
          <a:prstGeom prst="rect">
            <a:avLst/>
          </a:prstGeom>
          <a:noFill/>
          <a:ln w="127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5634306" y="1632556"/>
            <a:ext cx="3224917" cy="623248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ru-RU" sz="1050" dirty="0"/>
              <a:t>Более </a:t>
            </a:r>
            <a:r>
              <a:rPr lang="ru-RU" sz="2400" b="1" dirty="0"/>
              <a:t>13</a:t>
            </a:r>
            <a:r>
              <a:rPr lang="ru-RU" sz="1050" dirty="0"/>
              <a:t> тысяч требований к бизнесу, общее количество невозможно просчитать</a:t>
            </a:r>
          </a:p>
        </p:txBody>
      </p:sp>
      <p:sp>
        <p:nvSpPr>
          <p:cNvPr id="32" name="Freeform 193"/>
          <p:cNvSpPr>
            <a:spLocks noEditPoints="1"/>
          </p:cNvSpPr>
          <p:nvPr/>
        </p:nvSpPr>
        <p:spPr bwMode="auto">
          <a:xfrm>
            <a:off x="5154886" y="1758775"/>
            <a:ext cx="330093" cy="376823"/>
          </a:xfrm>
          <a:custGeom>
            <a:avLst/>
            <a:gdLst>
              <a:gd name="T0" fmla="*/ 1982 w 2908"/>
              <a:gd name="T1" fmla="*/ 2871 h 3576"/>
              <a:gd name="T2" fmla="*/ 1840 w 2908"/>
              <a:gd name="T3" fmla="*/ 2941 h 3576"/>
              <a:gd name="T4" fmla="*/ 2172 w 2908"/>
              <a:gd name="T5" fmla="*/ 3267 h 3576"/>
              <a:gd name="T6" fmla="*/ 2700 w 2908"/>
              <a:gd name="T7" fmla="*/ 2735 h 3576"/>
              <a:gd name="T8" fmla="*/ 2607 w 2908"/>
              <a:gd name="T9" fmla="*/ 2605 h 3576"/>
              <a:gd name="T10" fmla="*/ 1479 w 2908"/>
              <a:gd name="T11" fmla="*/ 2605 h 3576"/>
              <a:gd name="T12" fmla="*/ 939 w 2908"/>
              <a:gd name="T13" fmla="*/ 2646 h 3576"/>
              <a:gd name="T14" fmla="*/ 953 w 2908"/>
              <a:gd name="T15" fmla="*/ 2505 h 3576"/>
              <a:gd name="T16" fmla="*/ 829 w 2908"/>
              <a:gd name="T17" fmla="*/ 2453 h 3576"/>
              <a:gd name="T18" fmla="*/ 451 w 2908"/>
              <a:gd name="T19" fmla="*/ 2589 h 3576"/>
              <a:gd name="T20" fmla="*/ 483 w 2908"/>
              <a:gd name="T21" fmla="*/ 2505 h 3576"/>
              <a:gd name="T22" fmla="*/ 2245 w 2908"/>
              <a:gd name="T23" fmla="*/ 2247 h 3576"/>
              <a:gd name="T24" fmla="*/ 2714 w 2908"/>
              <a:gd name="T25" fmla="*/ 2443 h 3576"/>
              <a:gd name="T26" fmla="*/ 2908 w 2908"/>
              <a:gd name="T27" fmla="*/ 2912 h 3576"/>
              <a:gd name="T28" fmla="*/ 2714 w 2908"/>
              <a:gd name="T29" fmla="*/ 3381 h 3576"/>
              <a:gd name="T30" fmla="*/ 2245 w 2908"/>
              <a:gd name="T31" fmla="*/ 3576 h 3576"/>
              <a:gd name="T32" fmla="*/ 1776 w 2908"/>
              <a:gd name="T33" fmla="*/ 3381 h 3576"/>
              <a:gd name="T34" fmla="*/ 1582 w 2908"/>
              <a:gd name="T35" fmla="*/ 2912 h 3576"/>
              <a:gd name="T36" fmla="*/ 1776 w 2908"/>
              <a:gd name="T37" fmla="*/ 2443 h 3576"/>
              <a:gd name="T38" fmla="*/ 2245 w 2908"/>
              <a:gd name="T39" fmla="*/ 2247 h 3576"/>
              <a:gd name="T40" fmla="*/ 1582 w 2908"/>
              <a:gd name="T41" fmla="*/ 2146 h 3576"/>
              <a:gd name="T42" fmla="*/ 939 w 2908"/>
              <a:gd name="T43" fmla="*/ 2187 h 3576"/>
              <a:gd name="T44" fmla="*/ 953 w 2908"/>
              <a:gd name="T45" fmla="*/ 2046 h 3576"/>
              <a:gd name="T46" fmla="*/ 829 w 2908"/>
              <a:gd name="T47" fmla="*/ 2016 h 3576"/>
              <a:gd name="T48" fmla="*/ 451 w 2908"/>
              <a:gd name="T49" fmla="*/ 2151 h 3576"/>
              <a:gd name="T50" fmla="*/ 483 w 2908"/>
              <a:gd name="T51" fmla="*/ 2068 h 3576"/>
              <a:gd name="T52" fmla="*/ 970 w 2908"/>
              <a:gd name="T53" fmla="*/ 1635 h 3576"/>
              <a:gd name="T54" fmla="*/ 1834 w 2908"/>
              <a:gd name="T55" fmla="*/ 1753 h 3576"/>
              <a:gd name="T56" fmla="*/ 928 w 2908"/>
              <a:gd name="T57" fmla="*/ 1767 h 3576"/>
              <a:gd name="T58" fmla="*/ 970 w 2908"/>
              <a:gd name="T59" fmla="*/ 1635 h 3576"/>
              <a:gd name="T60" fmla="*/ 821 w 2908"/>
              <a:gd name="T61" fmla="*/ 1594 h 3576"/>
              <a:gd name="T62" fmla="*/ 441 w 2908"/>
              <a:gd name="T63" fmla="*/ 1706 h 3576"/>
              <a:gd name="T64" fmla="*/ 497 w 2908"/>
              <a:gd name="T65" fmla="*/ 1636 h 3576"/>
              <a:gd name="T66" fmla="*/ 1785 w 2908"/>
              <a:gd name="T67" fmla="*/ 1175 h 3576"/>
              <a:gd name="T68" fmla="*/ 1827 w 2908"/>
              <a:gd name="T69" fmla="*/ 1307 h 3576"/>
              <a:gd name="T70" fmla="*/ 921 w 2908"/>
              <a:gd name="T71" fmla="*/ 1293 h 3576"/>
              <a:gd name="T72" fmla="*/ 790 w 2908"/>
              <a:gd name="T73" fmla="*/ 1061 h 3576"/>
              <a:gd name="T74" fmla="*/ 633 w 2908"/>
              <a:gd name="T75" fmla="*/ 1351 h 3576"/>
              <a:gd name="T76" fmla="*/ 435 w 2908"/>
              <a:gd name="T77" fmla="*/ 1238 h 3576"/>
              <a:gd name="T78" fmla="*/ 510 w 2908"/>
              <a:gd name="T79" fmla="*/ 1189 h 3576"/>
              <a:gd name="T80" fmla="*/ 563 w 2908"/>
              <a:gd name="T81" fmla="*/ 384 h 3576"/>
              <a:gd name="T82" fmla="*/ 699 w 2908"/>
              <a:gd name="T83" fmla="*/ 636 h 3576"/>
              <a:gd name="T84" fmla="*/ 1631 w 2908"/>
              <a:gd name="T85" fmla="*/ 614 h 3576"/>
              <a:gd name="T86" fmla="*/ 1729 w 2908"/>
              <a:gd name="T87" fmla="*/ 358 h 3576"/>
              <a:gd name="T88" fmla="*/ 2260 w 2908"/>
              <a:gd name="T89" fmla="*/ 451 h 3576"/>
              <a:gd name="T90" fmla="*/ 2175 w 2908"/>
              <a:gd name="T91" fmla="*/ 2098 h 3576"/>
              <a:gd name="T92" fmla="*/ 1450 w 2908"/>
              <a:gd name="T93" fmla="*/ 3095 h 3576"/>
              <a:gd name="T94" fmla="*/ 49 w 2908"/>
              <a:gd name="T95" fmla="*/ 3146 h 3576"/>
              <a:gd name="T96" fmla="*/ 22 w 2908"/>
              <a:gd name="T97" fmla="*/ 468 h 3576"/>
              <a:gd name="T98" fmla="*/ 1148 w 2908"/>
              <a:gd name="T99" fmla="*/ 102 h 3576"/>
              <a:gd name="T100" fmla="*/ 1082 w 2908"/>
              <a:gd name="T101" fmla="*/ 218 h 3576"/>
              <a:gd name="T102" fmla="*/ 1214 w 2908"/>
              <a:gd name="T103" fmla="*/ 218 h 3576"/>
              <a:gd name="T104" fmla="*/ 1148 w 2908"/>
              <a:gd name="T105" fmla="*/ 102 h 3576"/>
              <a:gd name="T106" fmla="*/ 1303 w 2908"/>
              <a:gd name="T107" fmla="*/ 88 h 3576"/>
              <a:gd name="T108" fmla="*/ 1364 w 2908"/>
              <a:gd name="T109" fmla="*/ 245 h 3576"/>
              <a:gd name="T110" fmla="*/ 1607 w 2908"/>
              <a:gd name="T111" fmla="*/ 322 h 3576"/>
              <a:gd name="T112" fmla="*/ 1588 w 2908"/>
              <a:gd name="T113" fmla="*/ 518 h 3576"/>
              <a:gd name="T114" fmla="*/ 730 w 2908"/>
              <a:gd name="T115" fmla="*/ 536 h 3576"/>
              <a:gd name="T116" fmla="*/ 675 w 2908"/>
              <a:gd name="T117" fmla="*/ 348 h 3576"/>
              <a:gd name="T118" fmla="*/ 913 w 2908"/>
              <a:gd name="T119" fmla="*/ 252 h 3576"/>
              <a:gd name="T120" fmla="*/ 980 w 2908"/>
              <a:gd name="T121" fmla="*/ 115 h 357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908" h="3576">
                <a:moveTo>
                  <a:pt x="2607" y="2605"/>
                </a:moveTo>
                <a:lnTo>
                  <a:pt x="2585" y="2607"/>
                </a:lnTo>
                <a:lnTo>
                  <a:pt x="2563" y="2613"/>
                </a:lnTo>
                <a:lnTo>
                  <a:pt x="2543" y="2623"/>
                </a:lnTo>
                <a:lnTo>
                  <a:pt x="2526" y="2640"/>
                </a:lnTo>
                <a:lnTo>
                  <a:pt x="2181" y="3027"/>
                </a:lnTo>
                <a:lnTo>
                  <a:pt x="2003" y="2884"/>
                </a:lnTo>
                <a:lnTo>
                  <a:pt x="1982" y="2871"/>
                </a:lnTo>
                <a:lnTo>
                  <a:pt x="1961" y="2863"/>
                </a:lnTo>
                <a:lnTo>
                  <a:pt x="1939" y="2861"/>
                </a:lnTo>
                <a:lnTo>
                  <a:pt x="1916" y="2863"/>
                </a:lnTo>
                <a:lnTo>
                  <a:pt x="1895" y="2871"/>
                </a:lnTo>
                <a:lnTo>
                  <a:pt x="1875" y="2882"/>
                </a:lnTo>
                <a:lnTo>
                  <a:pt x="1859" y="2899"/>
                </a:lnTo>
                <a:lnTo>
                  <a:pt x="1846" y="2919"/>
                </a:lnTo>
                <a:lnTo>
                  <a:pt x="1840" y="2941"/>
                </a:lnTo>
                <a:lnTo>
                  <a:pt x="1836" y="2963"/>
                </a:lnTo>
                <a:lnTo>
                  <a:pt x="1840" y="2985"/>
                </a:lnTo>
                <a:lnTo>
                  <a:pt x="1846" y="3007"/>
                </a:lnTo>
                <a:lnTo>
                  <a:pt x="1858" y="3026"/>
                </a:lnTo>
                <a:lnTo>
                  <a:pt x="1875" y="3043"/>
                </a:lnTo>
                <a:lnTo>
                  <a:pt x="2130" y="3247"/>
                </a:lnTo>
                <a:lnTo>
                  <a:pt x="2150" y="3260"/>
                </a:lnTo>
                <a:lnTo>
                  <a:pt x="2172" y="3267"/>
                </a:lnTo>
                <a:lnTo>
                  <a:pt x="2193" y="3269"/>
                </a:lnTo>
                <a:lnTo>
                  <a:pt x="2215" y="3267"/>
                </a:lnTo>
                <a:lnTo>
                  <a:pt x="2235" y="3261"/>
                </a:lnTo>
                <a:lnTo>
                  <a:pt x="2254" y="3250"/>
                </a:lnTo>
                <a:lnTo>
                  <a:pt x="2270" y="3236"/>
                </a:lnTo>
                <a:lnTo>
                  <a:pt x="2678" y="2775"/>
                </a:lnTo>
                <a:lnTo>
                  <a:pt x="2691" y="2756"/>
                </a:lnTo>
                <a:lnTo>
                  <a:pt x="2700" y="2735"/>
                </a:lnTo>
                <a:lnTo>
                  <a:pt x="2704" y="2712"/>
                </a:lnTo>
                <a:lnTo>
                  <a:pt x="2702" y="2691"/>
                </a:lnTo>
                <a:lnTo>
                  <a:pt x="2697" y="2669"/>
                </a:lnTo>
                <a:lnTo>
                  <a:pt x="2686" y="2648"/>
                </a:lnTo>
                <a:lnTo>
                  <a:pt x="2670" y="2631"/>
                </a:lnTo>
                <a:lnTo>
                  <a:pt x="2650" y="2618"/>
                </a:lnTo>
                <a:lnTo>
                  <a:pt x="2629" y="2609"/>
                </a:lnTo>
                <a:lnTo>
                  <a:pt x="2607" y="2605"/>
                </a:lnTo>
                <a:close/>
                <a:moveTo>
                  <a:pt x="970" y="2503"/>
                </a:moveTo>
                <a:lnTo>
                  <a:pt x="1428" y="2503"/>
                </a:lnTo>
                <a:lnTo>
                  <a:pt x="1445" y="2505"/>
                </a:lnTo>
                <a:lnTo>
                  <a:pt x="1459" y="2513"/>
                </a:lnTo>
                <a:lnTo>
                  <a:pt x="1469" y="2524"/>
                </a:lnTo>
                <a:lnTo>
                  <a:pt x="1477" y="2538"/>
                </a:lnTo>
                <a:lnTo>
                  <a:pt x="1479" y="2554"/>
                </a:lnTo>
                <a:lnTo>
                  <a:pt x="1479" y="2605"/>
                </a:lnTo>
                <a:lnTo>
                  <a:pt x="1477" y="2621"/>
                </a:lnTo>
                <a:lnTo>
                  <a:pt x="1469" y="2635"/>
                </a:lnTo>
                <a:lnTo>
                  <a:pt x="1459" y="2646"/>
                </a:lnTo>
                <a:lnTo>
                  <a:pt x="1445" y="2654"/>
                </a:lnTo>
                <a:lnTo>
                  <a:pt x="1428" y="2656"/>
                </a:lnTo>
                <a:lnTo>
                  <a:pt x="970" y="2656"/>
                </a:lnTo>
                <a:lnTo>
                  <a:pt x="953" y="2654"/>
                </a:lnTo>
                <a:lnTo>
                  <a:pt x="939" y="2646"/>
                </a:lnTo>
                <a:lnTo>
                  <a:pt x="928" y="2635"/>
                </a:lnTo>
                <a:lnTo>
                  <a:pt x="921" y="2621"/>
                </a:lnTo>
                <a:lnTo>
                  <a:pt x="919" y="2605"/>
                </a:lnTo>
                <a:lnTo>
                  <a:pt x="919" y="2554"/>
                </a:lnTo>
                <a:lnTo>
                  <a:pt x="921" y="2538"/>
                </a:lnTo>
                <a:lnTo>
                  <a:pt x="928" y="2524"/>
                </a:lnTo>
                <a:lnTo>
                  <a:pt x="939" y="2513"/>
                </a:lnTo>
                <a:lnTo>
                  <a:pt x="953" y="2505"/>
                </a:lnTo>
                <a:lnTo>
                  <a:pt x="970" y="2503"/>
                </a:lnTo>
                <a:close/>
                <a:moveTo>
                  <a:pt x="790" y="2388"/>
                </a:moveTo>
                <a:lnTo>
                  <a:pt x="804" y="2392"/>
                </a:lnTo>
                <a:lnTo>
                  <a:pt x="817" y="2400"/>
                </a:lnTo>
                <a:lnTo>
                  <a:pt x="827" y="2411"/>
                </a:lnTo>
                <a:lnTo>
                  <a:pt x="832" y="2425"/>
                </a:lnTo>
                <a:lnTo>
                  <a:pt x="832" y="2439"/>
                </a:lnTo>
                <a:lnTo>
                  <a:pt x="829" y="2453"/>
                </a:lnTo>
                <a:lnTo>
                  <a:pt x="821" y="2466"/>
                </a:lnTo>
                <a:lnTo>
                  <a:pt x="633" y="2678"/>
                </a:lnTo>
                <a:lnTo>
                  <a:pt x="622" y="2686"/>
                </a:lnTo>
                <a:lnTo>
                  <a:pt x="610" y="2692"/>
                </a:lnTo>
                <a:lnTo>
                  <a:pt x="597" y="2694"/>
                </a:lnTo>
                <a:lnTo>
                  <a:pt x="582" y="2691"/>
                </a:lnTo>
                <a:lnTo>
                  <a:pt x="568" y="2683"/>
                </a:lnTo>
                <a:lnTo>
                  <a:pt x="451" y="2589"/>
                </a:lnTo>
                <a:lnTo>
                  <a:pt x="441" y="2578"/>
                </a:lnTo>
                <a:lnTo>
                  <a:pt x="435" y="2565"/>
                </a:lnTo>
                <a:lnTo>
                  <a:pt x="434" y="2551"/>
                </a:lnTo>
                <a:lnTo>
                  <a:pt x="436" y="2537"/>
                </a:lnTo>
                <a:lnTo>
                  <a:pt x="444" y="2523"/>
                </a:lnTo>
                <a:lnTo>
                  <a:pt x="454" y="2513"/>
                </a:lnTo>
                <a:lnTo>
                  <a:pt x="468" y="2508"/>
                </a:lnTo>
                <a:lnTo>
                  <a:pt x="483" y="2505"/>
                </a:lnTo>
                <a:lnTo>
                  <a:pt x="497" y="2509"/>
                </a:lnTo>
                <a:lnTo>
                  <a:pt x="510" y="2516"/>
                </a:lnTo>
                <a:lnTo>
                  <a:pt x="592" y="2582"/>
                </a:lnTo>
                <a:lnTo>
                  <a:pt x="751" y="2404"/>
                </a:lnTo>
                <a:lnTo>
                  <a:pt x="762" y="2394"/>
                </a:lnTo>
                <a:lnTo>
                  <a:pt x="776" y="2389"/>
                </a:lnTo>
                <a:lnTo>
                  <a:pt x="790" y="2388"/>
                </a:lnTo>
                <a:close/>
                <a:moveTo>
                  <a:pt x="2245" y="2247"/>
                </a:moveTo>
                <a:lnTo>
                  <a:pt x="2312" y="2251"/>
                </a:lnTo>
                <a:lnTo>
                  <a:pt x="2378" y="2262"/>
                </a:lnTo>
                <a:lnTo>
                  <a:pt x="2442" y="2278"/>
                </a:lnTo>
                <a:lnTo>
                  <a:pt x="2503" y="2299"/>
                </a:lnTo>
                <a:lnTo>
                  <a:pt x="2561" y="2328"/>
                </a:lnTo>
                <a:lnTo>
                  <a:pt x="2615" y="2361"/>
                </a:lnTo>
                <a:lnTo>
                  <a:pt x="2666" y="2399"/>
                </a:lnTo>
                <a:lnTo>
                  <a:pt x="2714" y="2443"/>
                </a:lnTo>
                <a:lnTo>
                  <a:pt x="2756" y="2489"/>
                </a:lnTo>
                <a:lnTo>
                  <a:pt x="2795" y="2540"/>
                </a:lnTo>
                <a:lnTo>
                  <a:pt x="2828" y="2595"/>
                </a:lnTo>
                <a:lnTo>
                  <a:pt x="2856" y="2654"/>
                </a:lnTo>
                <a:lnTo>
                  <a:pt x="2878" y="2715"/>
                </a:lnTo>
                <a:lnTo>
                  <a:pt x="2895" y="2778"/>
                </a:lnTo>
                <a:lnTo>
                  <a:pt x="2904" y="2843"/>
                </a:lnTo>
                <a:lnTo>
                  <a:pt x="2908" y="2912"/>
                </a:lnTo>
                <a:lnTo>
                  <a:pt x="2904" y="2980"/>
                </a:lnTo>
                <a:lnTo>
                  <a:pt x="2895" y="3046"/>
                </a:lnTo>
                <a:lnTo>
                  <a:pt x="2878" y="3109"/>
                </a:lnTo>
                <a:lnTo>
                  <a:pt x="2856" y="3171"/>
                </a:lnTo>
                <a:lnTo>
                  <a:pt x="2828" y="3228"/>
                </a:lnTo>
                <a:lnTo>
                  <a:pt x="2795" y="3283"/>
                </a:lnTo>
                <a:lnTo>
                  <a:pt x="2756" y="3334"/>
                </a:lnTo>
                <a:lnTo>
                  <a:pt x="2714" y="3381"/>
                </a:lnTo>
                <a:lnTo>
                  <a:pt x="2666" y="3424"/>
                </a:lnTo>
                <a:lnTo>
                  <a:pt x="2615" y="3462"/>
                </a:lnTo>
                <a:lnTo>
                  <a:pt x="2561" y="3496"/>
                </a:lnTo>
                <a:lnTo>
                  <a:pt x="2503" y="3524"/>
                </a:lnTo>
                <a:lnTo>
                  <a:pt x="2442" y="3546"/>
                </a:lnTo>
                <a:lnTo>
                  <a:pt x="2378" y="3563"/>
                </a:lnTo>
                <a:lnTo>
                  <a:pt x="2312" y="3573"/>
                </a:lnTo>
                <a:lnTo>
                  <a:pt x="2245" y="3576"/>
                </a:lnTo>
                <a:lnTo>
                  <a:pt x="2177" y="3573"/>
                </a:lnTo>
                <a:lnTo>
                  <a:pt x="2111" y="3563"/>
                </a:lnTo>
                <a:lnTo>
                  <a:pt x="2047" y="3546"/>
                </a:lnTo>
                <a:lnTo>
                  <a:pt x="1987" y="3524"/>
                </a:lnTo>
                <a:lnTo>
                  <a:pt x="1928" y="3496"/>
                </a:lnTo>
                <a:lnTo>
                  <a:pt x="1874" y="3462"/>
                </a:lnTo>
                <a:lnTo>
                  <a:pt x="1823" y="3424"/>
                </a:lnTo>
                <a:lnTo>
                  <a:pt x="1776" y="3381"/>
                </a:lnTo>
                <a:lnTo>
                  <a:pt x="1733" y="3334"/>
                </a:lnTo>
                <a:lnTo>
                  <a:pt x="1695" y="3283"/>
                </a:lnTo>
                <a:lnTo>
                  <a:pt x="1662" y="3228"/>
                </a:lnTo>
                <a:lnTo>
                  <a:pt x="1634" y="3171"/>
                </a:lnTo>
                <a:lnTo>
                  <a:pt x="1611" y="3109"/>
                </a:lnTo>
                <a:lnTo>
                  <a:pt x="1595" y="3046"/>
                </a:lnTo>
                <a:lnTo>
                  <a:pt x="1585" y="2980"/>
                </a:lnTo>
                <a:lnTo>
                  <a:pt x="1582" y="2912"/>
                </a:lnTo>
                <a:lnTo>
                  <a:pt x="1585" y="2843"/>
                </a:lnTo>
                <a:lnTo>
                  <a:pt x="1595" y="2778"/>
                </a:lnTo>
                <a:lnTo>
                  <a:pt x="1611" y="2715"/>
                </a:lnTo>
                <a:lnTo>
                  <a:pt x="1634" y="2654"/>
                </a:lnTo>
                <a:lnTo>
                  <a:pt x="1662" y="2595"/>
                </a:lnTo>
                <a:lnTo>
                  <a:pt x="1695" y="2540"/>
                </a:lnTo>
                <a:lnTo>
                  <a:pt x="1733" y="2489"/>
                </a:lnTo>
                <a:lnTo>
                  <a:pt x="1776" y="2443"/>
                </a:lnTo>
                <a:lnTo>
                  <a:pt x="1823" y="2399"/>
                </a:lnTo>
                <a:lnTo>
                  <a:pt x="1874" y="2361"/>
                </a:lnTo>
                <a:lnTo>
                  <a:pt x="1928" y="2328"/>
                </a:lnTo>
                <a:lnTo>
                  <a:pt x="1987" y="2299"/>
                </a:lnTo>
                <a:lnTo>
                  <a:pt x="2047" y="2278"/>
                </a:lnTo>
                <a:lnTo>
                  <a:pt x="2111" y="2262"/>
                </a:lnTo>
                <a:lnTo>
                  <a:pt x="2177" y="2251"/>
                </a:lnTo>
                <a:lnTo>
                  <a:pt x="2245" y="2247"/>
                </a:lnTo>
                <a:close/>
                <a:moveTo>
                  <a:pt x="970" y="2044"/>
                </a:moveTo>
                <a:lnTo>
                  <a:pt x="1531" y="2044"/>
                </a:lnTo>
                <a:lnTo>
                  <a:pt x="1546" y="2046"/>
                </a:lnTo>
                <a:lnTo>
                  <a:pt x="1560" y="2053"/>
                </a:lnTo>
                <a:lnTo>
                  <a:pt x="1572" y="2064"/>
                </a:lnTo>
                <a:lnTo>
                  <a:pt x="1579" y="2078"/>
                </a:lnTo>
                <a:lnTo>
                  <a:pt x="1582" y="2095"/>
                </a:lnTo>
                <a:lnTo>
                  <a:pt x="1582" y="2146"/>
                </a:lnTo>
                <a:lnTo>
                  <a:pt x="1579" y="2162"/>
                </a:lnTo>
                <a:lnTo>
                  <a:pt x="1572" y="2176"/>
                </a:lnTo>
                <a:lnTo>
                  <a:pt x="1560" y="2187"/>
                </a:lnTo>
                <a:lnTo>
                  <a:pt x="1546" y="2194"/>
                </a:lnTo>
                <a:lnTo>
                  <a:pt x="1531" y="2197"/>
                </a:lnTo>
                <a:lnTo>
                  <a:pt x="970" y="2197"/>
                </a:lnTo>
                <a:lnTo>
                  <a:pt x="953" y="2194"/>
                </a:lnTo>
                <a:lnTo>
                  <a:pt x="939" y="2187"/>
                </a:lnTo>
                <a:lnTo>
                  <a:pt x="928" y="2176"/>
                </a:lnTo>
                <a:lnTo>
                  <a:pt x="921" y="2162"/>
                </a:lnTo>
                <a:lnTo>
                  <a:pt x="919" y="2146"/>
                </a:lnTo>
                <a:lnTo>
                  <a:pt x="919" y="2095"/>
                </a:lnTo>
                <a:lnTo>
                  <a:pt x="921" y="2078"/>
                </a:lnTo>
                <a:lnTo>
                  <a:pt x="928" y="2064"/>
                </a:lnTo>
                <a:lnTo>
                  <a:pt x="939" y="2053"/>
                </a:lnTo>
                <a:lnTo>
                  <a:pt x="953" y="2046"/>
                </a:lnTo>
                <a:lnTo>
                  <a:pt x="970" y="2044"/>
                </a:lnTo>
                <a:close/>
                <a:moveTo>
                  <a:pt x="790" y="1951"/>
                </a:moveTo>
                <a:lnTo>
                  <a:pt x="804" y="1954"/>
                </a:lnTo>
                <a:lnTo>
                  <a:pt x="817" y="1962"/>
                </a:lnTo>
                <a:lnTo>
                  <a:pt x="827" y="1973"/>
                </a:lnTo>
                <a:lnTo>
                  <a:pt x="832" y="1987"/>
                </a:lnTo>
                <a:lnTo>
                  <a:pt x="832" y="2001"/>
                </a:lnTo>
                <a:lnTo>
                  <a:pt x="829" y="2016"/>
                </a:lnTo>
                <a:lnTo>
                  <a:pt x="821" y="2029"/>
                </a:lnTo>
                <a:lnTo>
                  <a:pt x="633" y="2240"/>
                </a:lnTo>
                <a:lnTo>
                  <a:pt x="622" y="2249"/>
                </a:lnTo>
                <a:lnTo>
                  <a:pt x="610" y="2254"/>
                </a:lnTo>
                <a:lnTo>
                  <a:pt x="597" y="2256"/>
                </a:lnTo>
                <a:lnTo>
                  <a:pt x="582" y="2253"/>
                </a:lnTo>
                <a:lnTo>
                  <a:pt x="568" y="2245"/>
                </a:lnTo>
                <a:lnTo>
                  <a:pt x="451" y="2151"/>
                </a:lnTo>
                <a:lnTo>
                  <a:pt x="441" y="2140"/>
                </a:lnTo>
                <a:lnTo>
                  <a:pt x="435" y="2127"/>
                </a:lnTo>
                <a:lnTo>
                  <a:pt x="434" y="2113"/>
                </a:lnTo>
                <a:lnTo>
                  <a:pt x="436" y="2099"/>
                </a:lnTo>
                <a:lnTo>
                  <a:pt x="444" y="2085"/>
                </a:lnTo>
                <a:lnTo>
                  <a:pt x="454" y="2075"/>
                </a:lnTo>
                <a:lnTo>
                  <a:pt x="468" y="2070"/>
                </a:lnTo>
                <a:lnTo>
                  <a:pt x="483" y="2068"/>
                </a:lnTo>
                <a:lnTo>
                  <a:pt x="497" y="2071"/>
                </a:lnTo>
                <a:lnTo>
                  <a:pt x="510" y="2078"/>
                </a:lnTo>
                <a:lnTo>
                  <a:pt x="592" y="2145"/>
                </a:lnTo>
                <a:lnTo>
                  <a:pt x="751" y="1966"/>
                </a:lnTo>
                <a:lnTo>
                  <a:pt x="762" y="1956"/>
                </a:lnTo>
                <a:lnTo>
                  <a:pt x="776" y="1952"/>
                </a:lnTo>
                <a:lnTo>
                  <a:pt x="790" y="1951"/>
                </a:lnTo>
                <a:close/>
                <a:moveTo>
                  <a:pt x="970" y="1635"/>
                </a:moveTo>
                <a:lnTo>
                  <a:pt x="1785" y="1635"/>
                </a:lnTo>
                <a:lnTo>
                  <a:pt x="1802" y="1637"/>
                </a:lnTo>
                <a:lnTo>
                  <a:pt x="1816" y="1645"/>
                </a:lnTo>
                <a:lnTo>
                  <a:pt x="1827" y="1656"/>
                </a:lnTo>
                <a:lnTo>
                  <a:pt x="1834" y="1670"/>
                </a:lnTo>
                <a:lnTo>
                  <a:pt x="1836" y="1686"/>
                </a:lnTo>
                <a:lnTo>
                  <a:pt x="1836" y="1737"/>
                </a:lnTo>
                <a:lnTo>
                  <a:pt x="1834" y="1753"/>
                </a:lnTo>
                <a:lnTo>
                  <a:pt x="1827" y="1767"/>
                </a:lnTo>
                <a:lnTo>
                  <a:pt x="1816" y="1778"/>
                </a:lnTo>
                <a:lnTo>
                  <a:pt x="1802" y="1786"/>
                </a:lnTo>
                <a:lnTo>
                  <a:pt x="1785" y="1788"/>
                </a:lnTo>
                <a:lnTo>
                  <a:pt x="970" y="1788"/>
                </a:lnTo>
                <a:lnTo>
                  <a:pt x="953" y="1786"/>
                </a:lnTo>
                <a:lnTo>
                  <a:pt x="939" y="1778"/>
                </a:lnTo>
                <a:lnTo>
                  <a:pt x="928" y="1767"/>
                </a:lnTo>
                <a:lnTo>
                  <a:pt x="921" y="1753"/>
                </a:lnTo>
                <a:lnTo>
                  <a:pt x="919" y="1737"/>
                </a:lnTo>
                <a:lnTo>
                  <a:pt x="919" y="1686"/>
                </a:lnTo>
                <a:lnTo>
                  <a:pt x="921" y="1670"/>
                </a:lnTo>
                <a:lnTo>
                  <a:pt x="928" y="1656"/>
                </a:lnTo>
                <a:lnTo>
                  <a:pt x="939" y="1645"/>
                </a:lnTo>
                <a:lnTo>
                  <a:pt x="953" y="1637"/>
                </a:lnTo>
                <a:lnTo>
                  <a:pt x="970" y="1635"/>
                </a:lnTo>
                <a:close/>
                <a:moveTo>
                  <a:pt x="790" y="1516"/>
                </a:moveTo>
                <a:lnTo>
                  <a:pt x="804" y="1519"/>
                </a:lnTo>
                <a:lnTo>
                  <a:pt x="817" y="1528"/>
                </a:lnTo>
                <a:lnTo>
                  <a:pt x="827" y="1539"/>
                </a:lnTo>
                <a:lnTo>
                  <a:pt x="832" y="1553"/>
                </a:lnTo>
                <a:lnTo>
                  <a:pt x="832" y="1567"/>
                </a:lnTo>
                <a:lnTo>
                  <a:pt x="829" y="1581"/>
                </a:lnTo>
                <a:lnTo>
                  <a:pt x="821" y="1594"/>
                </a:lnTo>
                <a:lnTo>
                  <a:pt x="633" y="1805"/>
                </a:lnTo>
                <a:lnTo>
                  <a:pt x="622" y="1814"/>
                </a:lnTo>
                <a:lnTo>
                  <a:pt x="610" y="1819"/>
                </a:lnTo>
                <a:lnTo>
                  <a:pt x="597" y="1822"/>
                </a:lnTo>
                <a:lnTo>
                  <a:pt x="582" y="1818"/>
                </a:lnTo>
                <a:lnTo>
                  <a:pt x="568" y="1811"/>
                </a:lnTo>
                <a:lnTo>
                  <a:pt x="451" y="1716"/>
                </a:lnTo>
                <a:lnTo>
                  <a:pt x="441" y="1706"/>
                </a:lnTo>
                <a:lnTo>
                  <a:pt x="435" y="1693"/>
                </a:lnTo>
                <a:lnTo>
                  <a:pt x="434" y="1679"/>
                </a:lnTo>
                <a:lnTo>
                  <a:pt x="436" y="1663"/>
                </a:lnTo>
                <a:lnTo>
                  <a:pt x="444" y="1650"/>
                </a:lnTo>
                <a:lnTo>
                  <a:pt x="454" y="1641"/>
                </a:lnTo>
                <a:lnTo>
                  <a:pt x="468" y="1635"/>
                </a:lnTo>
                <a:lnTo>
                  <a:pt x="483" y="1633"/>
                </a:lnTo>
                <a:lnTo>
                  <a:pt x="497" y="1636"/>
                </a:lnTo>
                <a:lnTo>
                  <a:pt x="510" y="1644"/>
                </a:lnTo>
                <a:lnTo>
                  <a:pt x="592" y="1710"/>
                </a:lnTo>
                <a:lnTo>
                  <a:pt x="751" y="1531"/>
                </a:lnTo>
                <a:lnTo>
                  <a:pt x="762" y="1521"/>
                </a:lnTo>
                <a:lnTo>
                  <a:pt x="776" y="1517"/>
                </a:lnTo>
                <a:lnTo>
                  <a:pt x="790" y="1516"/>
                </a:lnTo>
                <a:close/>
                <a:moveTo>
                  <a:pt x="970" y="1175"/>
                </a:moveTo>
                <a:lnTo>
                  <a:pt x="1785" y="1175"/>
                </a:lnTo>
                <a:lnTo>
                  <a:pt x="1802" y="1178"/>
                </a:lnTo>
                <a:lnTo>
                  <a:pt x="1816" y="1184"/>
                </a:lnTo>
                <a:lnTo>
                  <a:pt x="1827" y="1196"/>
                </a:lnTo>
                <a:lnTo>
                  <a:pt x="1834" y="1210"/>
                </a:lnTo>
                <a:lnTo>
                  <a:pt x="1836" y="1226"/>
                </a:lnTo>
                <a:lnTo>
                  <a:pt x="1836" y="1278"/>
                </a:lnTo>
                <a:lnTo>
                  <a:pt x="1834" y="1293"/>
                </a:lnTo>
                <a:lnTo>
                  <a:pt x="1827" y="1307"/>
                </a:lnTo>
                <a:lnTo>
                  <a:pt x="1816" y="1319"/>
                </a:lnTo>
                <a:lnTo>
                  <a:pt x="1802" y="1325"/>
                </a:lnTo>
                <a:lnTo>
                  <a:pt x="1785" y="1329"/>
                </a:lnTo>
                <a:lnTo>
                  <a:pt x="970" y="1329"/>
                </a:lnTo>
                <a:lnTo>
                  <a:pt x="953" y="1325"/>
                </a:lnTo>
                <a:lnTo>
                  <a:pt x="939" y="1319"/>
                </a:lnTo>
                <a:lnTo>
                  <a:pt x="928" y="1307"/>
                </a:lnTo>
                <a:lnTo>
                  <a:pt x="921" y="1293"/>
                </a:lnTo>
                <a:lnTo>
                  <a:pt x="919" y="1278"/>
                </a:lnTo>
                <a:lnTo>
                  <a:pt x="919" y="1226"/>
                </a:lnTo>
                <a:lnTo>
                  <a:pt x="921" y="1210"/>
                </a:lnTo>
                <a:lnTo>
                  <a:pt x="928" y="1196"/>
                </a:lnTo>
                <a:lnTo>
                  <a:pt x="939" y="1184"/>
                </a:lnTo>
                <a:lnTo>
                  <a:pt x="953" y="1178"/>
                </a:lnTo>
                <a:lnTo>
                  <a:pt x="970" y="1175"/>
                </a:lnTo>
                <a:close/>
                <a:moveTo>
                  <a:pt x="790" y="1061"/>
                </a:moveTo>
                <a:lnTo>
                  <a:pt x="804" y="1065"/>
                </a:lnTo>
                <a:lnTo>
                  <a:pt x="817" y="1073"/>
                </a:lnTo>
                <a:lnTo>
                  <a:pt x="827" y="1085"/>
                </a:lnTo>
                <a:lnTo>
                  <a:pt x="832" y="1098"/>
                </a:lnTo>
                <a:lnTo>
                  <a:pt x="832" y="1113"/>
                </a:lnTo>
                <a:lnTo>
                  <a:pt x="829" y="1127"/>
                </a:lnTo>
                <a:lnTo>
                  <a:pt x="821" y="1139"/>
                </a:lnTo>
                <a:lnTo>
                  <a:pt x="633" y="1351"/>
                </a:lnTo>
                <a:lnTo>
                  <a:pt x="622" y="1360"/>
                </a:lnTo>
                <a:lnTo>
                  <a:pt x="610" y="1365"/>
                </a:lnTo>
                <a:lnTo>
                  <a:pt x="597" y="1366"/>
                </a:lnTo>
                <a:lnTo>
                  <a:pt x="582" y="1364"/>
                </a:lnTo>
                <a:lnTo>
                  <a:pt x="568" y="1357"/>
                </a:lnTo>
                <a:lnTo>
                  <a:pt x="451" y="1262"/>
                </a:lnTo>
                <a:lnTo>
                  <a:pt x="441" y="1252"/>
                </a:lnTo>
                <a:lnTo>
                  <a:pt x="435" y="1238"/>
                </a:lnTo>
                <a:lnTo>
                  <a:pt x="434" y="1223"/>
                </a:lnTo>
                <a:lnTo>
                  <a:pt x="436" y="1209"/>
                </a:lnTo>
                <a:lnTo>
                  <a:pt x="444" y="1196"/>
                </a:lnTo>
                <a:lnTo>
                  <a:pt x="454" y="1187"/>
                </a:lnTo>
                <a:lnTo>
                  <a:pt x="468" y="1180"/>
                </a:lnTo>
                <a:lnTo>
                  <a:pt x="483" y="1179"/>
                </a:lnTo>
                <a:lnTo>
                  <a:pt x="497" y="1181"/>
                </a:lnTo>
                <a:lnTo>
                  <a:pt x="510" y="1189"/>
                </a:lnTo>
                <a:lnTo>
                  <a:pt x="592" y="1255"/>
                </a:lnTo>
                <a:lnTo>
                  <a:pt x="751" y="1077"/>
                </a:lnTo>
                <a:lnTo>
                  <a:pt x="762" y="1067"/>
                </a:lnTo>
                <a:lnTo>
                  <a:pt x="776" y="1062"/>
                </a:lnTo>
                <a:lnTo>
                  <a:pt x="790" y="1061"/>
                </a:lnTo>
                <a:close/>
                <a:moveTo>
                  <a:pt x="154" y="358"/>
                </a:moveTo>
                <a:lnTo>
                  <a:pt x="567" y="358"/>
                </a:lnTo>
                <a:lnTo>
                  <a:pt x="563" y="384"/>
                </a:lnTo>
                <a:lnTo>
                  <a:pt x="562" y="411"/>
                </a:lnTo>
                <a:lnTo>
                  <a:pt x="565" y="452"/>
                </a:lnTo>
                <a:lnTo>
                  <a:pt x="575" y="491"/>
                </a:lnTo>
                <a:lnTo>
                  <a:pt x="590" y="527"/>
                </a:lnTo>
                <a:lnTo>
                  <a:pt x="610" y="560"/>
                </a:lnTo>
                <a:lnTo>
                  <a:pt x="635" y="589"/>
                </a:lnTo>
                <a:lnTo>
                  <a:pt x="665" y="616"/>
                </a:lnTo>
                <a:lnTo>
                  <a:pt x="699" y="636"/>
                </a:lnTo>
                <a:lnTo>
                  <a:pt x="735" y="651"/>
                </a:lnTo>
                <a:lnTo>
                  <a:pt x="774" y="661"/>
                </a:lnTo>
                <a:lnTo>
                  <a:pt x="815" y="664"/>
                </a:lnTo>
                <a:lnTo>
                  <a:pt x="1481" y="664"/>
                </a:lnTo>
                <a:lnTo>
                  <a:pt x="1522" y="661"/>
                </a:lnTo>
                <a:lnTo>
                  <a:pt x="1561" y="651"/>
                </a:lnTo>
                <a:lnTo>
                  <a:pt x="1597" y="636"/>
                </a:lnTo>
                <a:lnTo>
                  <a:pt x="1631" y="614"/>
                </a:lnTo>
                <a:lnTo>
                  <a:pt x="1660" y="589"/>
                </a:lnTo>
                <a:lnTo>
                  <a:pt x="1686" y="559"/>
                </a:lnTo>
                <a:lnTo>
                  <a:pt x="1706" y="526"/>
                </a:lnTo>
                <a:lnTo>
                  <a:pt x="1722" y="489"/>
                </a:lnTo>
                <a:lnTo>
                  <a:pt x="1731" y="449"/>
                </a:lnTo>
                <a:lnTo>
                  <a:pt x="1735" y="407"/>
                </a:lnTo>
                <a:lnTo>
                  <a:pt x="1733" y="383"/>
                </a:lnTo>
                <a:lnTo>
                  <a:pt x="1729" y="358"/>
                </a:lnTo>
                <a:lnTo>
                  <a:pt x="2041" y="358"/>
                </a:lnTo>
                <a:lnTo>
                  <a:pt x="2084" y="360"/>
                </a:lnTo>
                <a:lnTo>
                  <a:pt x="2123" y="366"/>
                </a:lnTo>
                <a:lnTo>
                  <a:pt x="2158" y="377"/>
                </a:lnTo>
                <a:lnTo>
                  <a:pt x="2190" y="390"/>
                </a:lnTo>
                <a:lnTo>
                  <a:pt x="2217" y="407"/>
                </a:lnTo>
                <a:lnTo>
                  <a:pt x="2241" y="428"/>
                </a:lnTo>
                <a:lnTo>
                  <a:pt x="2260" y="451"/>
                </a:lnTo>
                <a:lnTo>
                  <a:pt x="2276" y="476"/>
                </a:lnTo>
                <a:lnTo>
                  <a:pt x="2286" y="503"/>
                </a:lnTo>
                <a:lnTo>
                  <a:pt x="2294" y="532"/>
                </a:lnTo>
                <a:lnTo>
                  <a:pt x="2296" y="562"/>
                </a:lnTo>
                <a:lnTo>
                  <a:pt x="2296" y="2097"/>
                </a:lnTo>
                <a:lnTo>
                  <a:pt x="2270" y="2096"/>
                </a:lnTo>
                <a:lnTo>
                  <a:pt x="2245" y="2095"/>
                </a:lnTo>
                <a:lnTo>
                  <a:pt x="2175" y="2098"/>
                </a:lnTo>
                <a:lnTo>
                  <a:pt x="2107" y="2107"/>
                </a:lnTo>
                <a:lnTo>
                  <a:pt x="2041" y="2122"/>
                </a:lnTo>
                <a:lnTo>
                  <a:pt x="2041" y="920"/>
                </a:lnTo>
                <a:lnTo>
                  <a:pt x="255" y="920"/>
                </a:lnTo>
                <a:lnTo>
                  <a:pt x="255" y="2963"/>
                </a:lnTo>
                <a:lnTo>
                  <a:pt x="1432" y="2963"/>
                </a:lnTo>
                <a:lnTo>
                  <a:pt x="1438" y="3030"/>
                </a:lnTo>
                <a:lnTo>
                  <a:pt x="1450" y="3095"/>
                </a:lnTo>
                <a:lnTo>
                  <a:pt x="1467" y="3158"/>
                </a:lnTo>
                <a:lnTo>
                  <a:pt x="1489" y="3218"/>
                </a:lnTo>
                <a:lnTo>
                  <a:pt x="204" y="3218"/>
                </a:lnTo>
                <a:lnTo>
                  <a:pt x="168" y="3215"/>
                </a:lnTo>
                <a:lnTo>
                  <a:pt x="133" y="3205"/>
                </a:lnTo>
                <a:lnTo>
                  <a:pt x="102" y="3190"/>
                </a:lnTo>
                <a:lnTo>
                  <a:pt x="72" y="3171"/>
                </a:lnTo>
                <a:lnTo>
                  <a:pt x="49" y="3146"/>
                </a:lnTo>
                <a:lnTo>
                  <a:pt x="28" y="3118"/>
                </a:lnTo>
                <a:lnTo>
                  <a:pt x="13" y="3085"/>
                </a:lnTo>
                <a:lnTo>
                  <a:pt x="3" y="3050"/>
                </a:lnTo>
                <a:lnTo>
                  <a:pt x="0" y="3014"/>
                </a:lnTo>
                <a:lnTo>
                  <a:pt x="0" y="562"/>
                </a:lnTo>
                <a:lnTo>
                  <a:pt x="3" y="529"/>
                </a:lnTo>
                <a:lnTo>
                  <a:pt x="10" y="497"/>
                </a:lnTo>
                <a:lnTo>
                  <a:pt x="22" y="468"/>
                </a:lnTo>
                <a:lnTo>
                  <a:pt x="37" y="441"/>
                </a:lnTo>
                <a:lnTo>
                  <a:pt x="54" y="417"/>
                </a:lnTo>
                <a:lnTo>
                  <a:pt x="72" y="397"/>
                </a:lnTo>
                <a:lnTo>
                  <a:pt x="93" y="380"/>
                </a:lnTo>
                <a:lnTo>
                  <a:pt x="114" y="368"/>
                </a:lnTo>
                <a:lnTo>
                  <a:pt x="134" y="360"/>
                </a:lnTo>
                <a:lnTo>
                  <a:pt x="154" y="358"/>
                </a:lnTo>
                <a:close/>
                <a:moveTo>
                  <a:pt x="1148" y="102"/>
                </a:moveTo>
                <a:lnTo>
                  <a:pt x="1127" y="105"/>
                </a:lnTo>
                <a:lnTo>
                  <a:pt x="1109" y="113"/>
                </a:lnTo>
                <a:lnTo>
                  <a:pt x="1094" y="125"/>
                </a:lnTo>
                <a:lnTo>
                  <a:pt x="1082" y="140"/>
                </a:lnTo>
                <a:lnTo>
                  <a:pt x="1074" y="158"/>
                </a:lnTo>
                <a:lnTo>
                  <a:pt x="1071" y="179"/>
                </a:lnTo>
                <a:lnTo>
                  <a:pt x="1074" y="199"/>
                </a:lnTo>
                <a:lnTo>
                  <a:pt x="1082" y="218"/>
                </a:lnTo>
                <a:lnTo>
                  <a:pt x="1094" y="233"/>
                </a:lnTo>
                <a:lnTo>
                  <a:pt x="1109" y="245"/>
                </a:lnTo>
                <a:lnTo>
                  <a:pt x="1127" y="252"/>
                </a:lnTo>
                <a:lnTo>
                  <a:pt x="1148" y="256"/>
                </a:lnTo>
                <a:lnTo>
                  <a:pt x="1169" y="252"/>
                </a:lnTo>
                <a:lnTo>
                  <a:pt x="1187" y="245"/>
                </a:lnTo>
                <a:lnTo>
                  <a:pt x="1202" y="233"/>
                </a:lnTo>
                <a:lnTo>
                  <a:pt x="1214" y="218"/>
                </a:lnTo>
                <a:lnTo>
                  <a:pt x="1222" y="199"/>
                </a:lnTo>
                <a:lnTo>
                  <a:pt x="1225" y="179"/>
                </a:lnTo>
                <a:lnTo>
                  <a:pt x="1222" y="158"/>
                </a:lnTo>
                <a:lnTo>
                  <a:pt x="1214" y="140"/>
                </a:lnTo>
                <a:lnTo>
                  <a:pt x="1202" y="125"/>
                </a:lnTo>
                <a:lnTo>
                  <a:pt x="1187" y="113"/>
                </a:lnTo>
                <a:lnTo>
                  <a:pt x="1169" y="105"/>
                </a:lnTo>
                <a:lnTo>
                  <a:pt x="1148" y="102"/>
                </a:lnTo>
                <a:close/>
                <a:moveTo>
                  <a:pt x="1146" y="0"/>
                </a:moveTo>
                <a:lnTo>
                  <a:pt x="1150" y="0"/>
                </a:lnTo>
                <a:lnTo>
                  <a:pt x="1182" y="3"/>
                </a:lnTo>
                <a:lnTo>
                  <a:pt x="1212" y="11"/>
                </a:lnTo>
                <a:lnTo>
                  <a:pt x="1239" y="24"/>
                </a:lnTo>
                <a:lnTo>
                  <a:pt x="1264" y="41"/>
                </a:lnTo>
                <a:lnTo>
                  <a:pt x="1285" y="63"/>
                </a:lnTo>
                <a:lnTo>
                  <a:pt x="1303" y="88"/>
                </a:lnTo>
                <a:lnTo>
                  <a:pt x="1316" y="115"/>
                </a:lnTo>
                <a:lnTo>
                  <a:pt x="1323" y="145"/>
                </a:lnTo>
                <a:lnTo>
                  <a:pt x="1327" y="177"/>
                </a:lnTo>
                <a:lnTo>
                  <a:pt x="1327" y="179"/>
                </a:lnTo>
                <a:lnTo>
                  <a:pt x="1329" y="199"/>
                </a:lnTo>
                <a:lnTo>
                  <a:pt x="1337" y="218"/>
                </a:lnTo>
                <a:lnTo>
                  <a:pt x="1349" y="233"/>
                </a:lnTo>
                <a:lnTo>
                  <a:pt x="1364" y="245"/>
                </a:lnTo>
                <a:lnTo>
                  <a:pt x="1382" y="252"/>
                </a:lnTo>
                <a:lnTo>
                  <a:pt x="1402" y="256"/>
                </a:lnTo>
                <a:lnTo>
                  <a:pt x="1481" y="256"/>
                </a:lnTo>
                <a:lnTo>
                  <a:pt x="1512" y="259"/>
                </a:lnTo>
                <a:lnTo>
                  <a:pt x="1540" y="268"/>
                </a:lnTo>
                <a:lnTo>
                  <a:pt x="1566" y="282"/>
                </a:lnTo>
                <a:lnTo>
                  <a:pt x="1588" y="300"/>
                </a:lnTo>
                <a:lnTo>
                  <a:pt x="1607" y="322"/>
                </a:lnTo>
                <a:lnTo>
                  <a:pt x="1621" y="348"/>
                </a:lnTo>
                <a:lnTo>
                  <a:pt x="1630" y="377"/>
                </a:lnTo>
                <a:lnTo>
                  <a:pt x="1633" y="407"/>
                </a:lnTo>
                <a:lnTo>
                  <a:pt x="1633" y="411"/>
                </a:lnTo>
                <a:lnTo>
                  <a:pt x="1630" y="441"/>
                </a:lnTo>
                <a:lnTo>
                  <a:pt x="1621" y="469"/>
                </a:lnTo>
                <a:lnTo>
                  <a:pt x="1607" y="495"/>
                </a:lnTo>
                <a:lnTo>
                  <a:pt x="1588" y="518"/>
                </a:lnTo>
                <a:lnTo>
                  <a:pt x="1566" y="536"/>
                </a:lnTo>
                <a:lnTo>
                  <a:pt x="1540" y="550"/>
                </a:lnTo>
                <a:lnTo>
                  <a:pt x="1512" y="559"/>
                </a:lnTo>
                <a:lnTo>
                  <a:pt x="1481" y="562"/>
                </a:lnTo>
                <a:lnTo>
                  <a:pt x="815" y="562"/>
                </a:lnTo>
                <a:lnTo>
                  <a:pt x="784" y="559"/>
                </a:lnTo>
                <a:lnTo>
                  <a:pt x="756" y="550"/>
                </a:lnTo>
                <a:lnTo>
                  <a:pt x="730" y="536"/>
                </a:lnTo>
                <a:lnTo>
                  <a:pt x="708" y="518"/>
                </a:lnTo>
                <a:lnTo>
                  <a:pt x="689" y="495"/>
                </a:lnTo>
                <a:lnTo>
                  <a:pt x="675" y="469"/>
                </a:lnTo>
                <a:lnTo>
                  <a:pt x="667" y="441"/>
                </a:lnTo>
                <a:lnTo>
                  <a:pt x="663" y="411"/>
                </a:lnTo>
                <a:lnTo>
                  <a:pt x="663" y="407"/>
                </a:lnTo>
                <a:lnTo>
                  <a:pt x="667" y="377"/>
                </a:lnTo>
                <a:lnTo>
                  <a:pt x="675" y="348"/>
                </a:lnTo>
                <a:lnTo>
                  <a:pt x="689" y="322"/>
                </a:lnTo>
                <a:lnTo>
                  <a:pt x="708" y="300"/>
                </a:lnTo>
                <a:lnTo>
                  <a:pt x="730" y="282"/>
                </a:lnTo>
                <a:lnTo>
                  <a:pt x="756" y="268"/>
                </a:lnTo>
                <a:lnTo>
                  <a:pt x="784" y="259"/>
                </a:lnTo>
                <a:lnTo>
                  <a:pt x="815" y="256"/>
                </a:lnTo>
                <a:lnTo>
                  <a:pt x="894" y="256"/>
                </a:lnTo>
                <a:lnTo>
                  <a:pt x="913" y="252"/>
                </a:lnTo>
                <a:lnTo>
                  <a:pt x="932" y="245"/>
                </a:lnTo>
                <a:lnTo>
                  <a:pt x="947" y="233"/>
                </a:lnTo>
                <a:lnTo>
                  <a:pt x="959" y="218"/>
                </a:lnTo>
                <a:lnTo>
                  <a:pt x="966" y="199"/>
                </a:lnTo>
                <a:lnTo>
                  <a:pt x="970" y="179"/>
                </a:lnTo>
                <a:lnTo>
                  <a:pt x="970" y="177"/>
                </a:lnTo>
                <a:lnTo>
                  <a:pt x="973" y="145"/>
                </a:lnTo>
                <a:lnTo>
                  <a:pt x="980" y="115"/>
                </a:lnTo>
                <a:lnTo>
                  <a:pt x="993" y="88"/>
                </a:lnTo>
                <a:lnTo>
                  <a:pt x="1011" y="63"/>
                </a:lnTo>
                <a:lnTo>
                  <a:pt x="1032" y="41"/>
                </a:lnTo>
                <a:lnTo>
                  <a:pt x="1057" y="24"/>
                </a:lnTo>
                <a:lnTo>
                  <a:pt x="1084" y="11"/>
                </a:lnTo>
                <a:lnTo>
                  <a:pt x="1115" y="3"/>
                </a:lnTo>
                <a:lnTo>
                  <a:pt x="1146" y="0"/>
                </a:lnTo>
                <a:close/>
              </a:path>
            </a:pathLst>
          </a:custGeom>
          <a:solidFill>
            <a:srgbClr val="00206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619272" y="3653906"/>
            <a:ext cx="3173825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50" dirty="0">
                <a:solidFill>
                  <a:srgbClr val="262626"/>
                </a:solidFill>
              </a:rPr>
              <a:t>Государство не доверяет бизнесу, бизнес соответственно не верит государству</a:t>
            </a:r>
          </a:p>
        </p:txBody>
      </p:sp>
      <p:grpSp>
        <p:nvGrpSpPr>
          <p:cNvPr id="39" name="Group 229"/>
          <p:cNvGrpSpPr/>
          <p:nvPr/>
        </p:nvGrpSpPr>
        <p:grpSpPr>
          <a:xfrm>
            <a:off x="5183619" y="2439587"/>
            <a:ext cx="278719" cy="362753"/>
            <a:chOff x="-1917700" y="3270251"/>
            <a:chExt cx="420688" cy="477838"/>
          </a:xfrm>
          <a:solidFill>
            <a:srgbClr val="002060"/>
          </a:solidFill>
        </p:grpSpPr>
        <p:sp>
          <p:nvSpPr>
            <p:cNvPr id="40" name="Freeform 157"/>
            <p:cNvSpPr>
              <a:spLocks/>
            </p:cNvSpPr>
            <p:nvPr/>
          </p:nvSpPr>
          <p:spPr bwMode="auto">
            <a:xfrm>
              <a:off x="-1771650" y="3379788"/>
              <a:ext cx="128588" cy="130175"/>
            </a:xfrm>
            <a:custGeom>
              <a:avLst/>
              <a:gdLst>
                <a:gd name="T0" fmla="*/ 74 w 889"/>
                <a:gd name="T1" fmla="*/ 0 h 899"/>
                <a:gd name="T2" fmla="*/ 815 w 889"/>
                <a:gd name="T3" fmla="*/ 0 h 899"/>
                <a:gd name="T4" fmla="*/ 832 w 889"/>
                <a:gd name="T5" fmla="*/ 2 h 899"/>
                <a:gd name="T6" fmla="*/ 849 w 889"/>
                <a:gd name="T7" fmla="*/ 9 h 899"/>
                <a:gd name="T8" fmla="*/ 864 w 889"/>
                <a:gd name="T9" fmla="*/ 19 h 899"/>
                <a:gd name="T10" fmla="*/ 876 w 889"/>
                <a:gd name="T11" fmla="*/ 33 h 899"/>
                <a:gd name="T12" fmla="*/ 885 w 889"/>
                <a:gd name="T13" fmla="*/ 48 h 899"/>
                <a:gd name="T14" fmla="*/ 889 w 889"/>
                <a:gd name="T15" fmla="*/ 66 h 899"/>
                <a:gd name="T16" fmla="*/ 889 w 889"/>
                <a:gd name="T17" fmla="*/ 84 h 899"/>
                <a:gd name="T18" fmla="*/ 886 w 889"/>
                <a:gd name="T19" fmla="*/ 101 h 899"/>
                <a:gd name="T20" fmla="*/ 853 w 889"/>
                <a:gd name="T21" fmla="*/ 186 h 899"/>
                <a:gd name="T22" fmla="*/ 815 w 889"/>
                <a:gd name="T23" fmla="*/ 269 h 899"/>
                <a:gd name="T24" fmla="*/ 770 w 889"/>
                <a:gd name="T25" fmla="*/ 350 h 899"/>
                <a:gd name="T26" fmla="*/ 722 w 889"/>
                <a:gd name="T27" fmla="*/ 430 h 899"/>
                <a:gd name="T28" fmla="*/ 667 w 889"/>
                <a:gd name="T29" fmla="*/ 507 h 899"/>
                <a:gd name="T30" fmla="*/ 607 w 889"/>
                <a:gd name="T31" fmla="*/ 584 h 899"/>
                <a:gd name="T32" fmla="*/ 580 w 889"/>
                <a:gd name="T33" fmla="*/ 618 h 899"/>
                <a:gd name="T34" fmla="*/ 559 w 889"/>
                <a:gd name="T35" fmla="*/ 657 h 899"/>
                <a:gd name="T36" fmla="*/ 542 w 889"/>
                <a:gd name="T37" fmla="*/ 696 h 899"/>
                <a:gd name="T38" fmla="*/ 530 w 889"/>
                <a:gd name="T39" fmla="*/ 738 h 899"/>
                <a:gd name="T40" fmla="*/ 522 w 889"/>
                <a:gd name="T41" fmla="*/ 780 h 899"/>
                <a:gd name="T42" fmla="*/ 519 w 889"/>
                <a:gd name="T43" fmla="*/ 824 h 899"/>
                <a:gd name="T44" fmla="*/ 516 w 889"/>
                <a:gd name="T45" fmla="*/ 844 h 899"/>
                <a:gd name="T46" fmla="*/ 509 w 889"/>
                <a:gd name="T47" fmla="*/ 862 h 899"/>
                <a:gd name="T48" fmla="*/ 498 w 889"/>
                <a:gd name="T49" fmla="*/ 877 h 899"/>
                <a:gd name="T50" fmla="*/ 482 w 889"/>
                <a:gd name="T51" fmla="*/ 889 h 899"/>
                <a:gd name="T52" fmla="*/ 465 w 889"/>
                <a:gd name="T53" fmla="*/ 897 h 899"/>
                <a:gd name="T54" fmla="*/ 445 w 889"/>
                <a:gd name="T55" fmla="*/ 899 h 899"/>
                <a:gd name="T56" fmla="*/ 424 w 889"/>
                <a:gd name="T57" fmla="*/ 897 h 899"/>
                <a:gd name="T58" fmla="*/ 407 w 889"/>
                <a:gd name="T59" fmla="*/ 889 h 899"/>
                <a:gd name="T60" fmla="*/ 391 w 889"/>
                <a:gd name="T61" fmla="*/ 877 h 899"/>
                <a:gd name="T62" fmla="*/ 380 w 889"/>
                <a:gd name="T63" fmla="*/ 862 h 899"/>
                <a:gd name="T64" fmla="*/ 373 w 889"/>
                <a:gd name="T65" fmla="*/ 844 h 899"/>
                <a:gd name="T66" fmla="*/ 370 w 889"/>
                <a:gd name="T67" fmla="*/ 824 h 899"/>
                <a:gd name="T68" fmla="*/ 368 w 889"/>
                <a:gd name="T69" fmla="*/ 780 h 899"/>
                <a:gd name="T70" fmla="*/ 359 w 889"/>
                <a:gd name="T71" fmla="*/ 738 h 899"/>
                <a:gd name="T72" fmla="*/ 347 w 889"/>
                <a:gd name="T73" fmla="*/ 696 h 899"/>
                <a:gd name="T74" fmla="*/ 330 w 889"/>
                <a:gd name="T75" fmla="*/ 657 h 899"/>
                <a:gd name="T76" fmla="*/ 309 w 889"/>
                <a:gd name="T77" fmla="*/ 618 h 899"/>
                <a:gd name="T78" fmla="*/ 282 w 889"/>
                <a:gd name="T79" fmla="*/ 584 h 899"/>
                <a:gd name="T80" fmla="*/ 222 w 889"/>
                <a:gd name="T81" fmla="*/ 507 h 899"/>
                <a:gd name="T82" fmla="*/ 167 w 889"/>
                <a:gd name="T83" fmla="*/ 430 h 899"/>
                <a:gd name="T84" fmla="*/ 118 w 889"/>
                <a:gd name="T85" fmla="*/ 350 h 899"/>
                <a:gd name="T86" fmla="*/ 74 w 889"/>
                <a:gd name="T87" fmla="*/ 269 h 899"/>
                <a:gd name="T88" fmla="*/ 36 w 889"/>
                <a:gd name="T89" fmla="*/ 186 h 899"/>
                <a:gd name="T90" fmla="*/ 4 w 889"/>
                <a:gd name="T91" fmla="*/ 101 h 899"/>
                <a:gd name="T92" fmla="*/ 0 w 889"/>
                <a:gd name="T93" fmla="*/ 84 h 899"/>
                <a:gd name="T94" fmla="*/ 0 w 889"/>
                <a:gd name="T95" fmla="*/ 66 h 899"/>
                <a:gd name="T96" fmla="*/ 4 w 889"/>
                <a:gd name="T97" fmla="*/ 48 h 899"/>
                <a:gd name="T98" fmla="*/ 12 w 889"/>
                <a:gd name="T99" fmla="*/ 33 h 899"/>
                <a:gd name="T100" fmla="*/ 25 w 889"/>
                <a:gd name="T101" fmla="*/ 19 h 899"/>
                <a:gd name="T102" fmla="*/ 39 w 889"/>
                <a:gd name="T103" fmla="*/ 9 h 899"/>
                <a:gd name="T104" fmla="*/ 56 w 889"/>
                <a:gd name="T105" fmla="*/ 2 h 899"/>
                <a:gd name="T106" fmla="*/ 74 w 889"/>
                <a:gd name="T107" fmla="*/ 0 h 8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889" h="899">
                  <a:moveTo>
                    <a:pt x="74" y="0"/>
                  </a:moveTo>
                  <a:lnTo>
                    <a:pt x="815" y="0"/>
                  </a:lnTo>
                  <a:lnTo>
                    <a:pt x="832" y="2"/>
                  </a:lnTo>
                  <a:lnTo>
                    <a:pt x="849" y="9"/>
                  </a:lnTo>
                  <a:lnTo>
                    <a:pt x="864" y="19"/>
                  </a:lnTo>
                  <a:lnTo>
                    <a:pt x="876" y="33"/>
                  </a:lnTo>
                  <a:lnTo>
                    <a:pt x="885" y="48"/>
                  </a:lnTo>
                  <a:lnTo>
                    <a:pt x="889" y="66"/>
                  </a:lnTo>
                  <a:lnTo>
                    <a:pt x="889" y="84"/>
                  </a:lnTo>
                  <a:lnTo>
                    <a:pt x="886" y="101"/>
                  </a:lnTo>
                  <a:lnTo>
                    <a:pt x="853" y="186"/>
                  </a:lnTo>
                  <a:lnTo>
                    <a:pt x="815" y="269"/>
                  </a:lnTo>
                  <a:lnTo>
                    <a:pt x="770" y="350"/>
                  </a:lnTo>
                  <a:lnTo>
                    <a:pt x="722" y="430"/>
                  </a:lnTo>
                  <a:lnTo>
                    <a:pt x="667" y="507"/>
                  </a:lnTo>
                  <a:lnTo>
                    <a:pt x="607" y="584"/>
                  </a:lnTo>
                  <a:lnTo>
                    <a:pt x="580" y="618"/>
                  </a:lnTo>
                  <a:lnTo>
                    <a:pt x="559" y="657"/>
                  </a:lnTo>
                  <a:lnTo>
                    <a:pt x="542" y="696"/>
                  </a:lnTo>
                  <a:lnTo>
                    <a:pt x="530" y="738"/>
                  </a:lnTo>
                  <a:lnTo>
                    <a:pt x="522" y="780"/>
                  </a:lnTo>
                  <a:lnTo>
                    <a:pt x="519" y="824"/>
                  </a:lnTo>
                  <a:lnTo>
                    <a:pt x="516" y="844"/>
                  </a:lnTo>
                  <a:lnTo>
                    <a:pt x="509" y="862"/>
                  </a:lnTo>
                  <a:lnTo>
                    <a:pt x="498" y="877"/>
                  </a:lnTo>
                  <a:lnTo>
                    <a:pt x="482" y="889"/>
                  </a:lnTo>
                  <a:lnTo>
                    <a:pt x="465" y="897"/>
                  </a:lnTo>
                  <a:lnTo>
                    <a:pt x="445" y="899"/>
                  </a:lnTo>
                  <a:lnTo>
                    <a:pt x="424" y="897"/>
                  </a:lnTo>
                  <a:lnTo>
                    <a:pt x="407" y="889"/>
                  </a:lnTo>
                  <a:lnTo>
                    <a:pt x="391" y="877"/>
                  </a:lnTo>
                  <a:lnTo>
                    <a:pt x="380" y="862"/>
                  </a:lnTo>
                  <a:lnTo>
                    <a:pt x="373" y="844"/>
                  </a:lnTo>
                  <a:lnTo>
                    <a:pt x="370" y="824"/>
                  </a:lnTo>
                  <a:lnTo>
                    <a:pt x="368" y="780"/>
                  </a:lnTo>
                  <a:lnTo>
                    <a:pt x="359" y="738"/>
                  </a:lnTo>
                  <a:lnTo>
                    <a:pt x="347" y="696"/>
                  </a:lnTo>
                  <a:lnTo>
                    <a:pt x="330" y="657"/>
                  </a:lnTo>
                  <a:lnTo>
                    <a:pt x="309" y="618"/>
                  </a:lnTo>
                  <a:lnTo>
                    <a:pt x="282" y="584"/>
                  </a:lnTo>
                  <a:lnTo>
                    <a:pt x="222" y="507"/>
                  </a:lnTo>
                  <a:lnTo>
                    <a:pt x="167" y="430"/>
                  </a:lnTo>
                  <a:lnTo>
                    <a:pt x="118" y="350"/>
                  </a:lnTo>
                  <a:lnTo>
                    <a:pt x="74" y="269"/>
                  </a:lnTo>
                  <a:lnTo>
                    <a:pt x="36" y="186"/>
                  </a:lnTo>
                  <a:lnTo>
                    <a:pt x="4" y="101"/>
                  </a:lnTo>
                  <a:lnTo>
                    <a:pt x="0" y="84"/>
                  </a:lnTo>
                  <a:lnTo>
                    <a:pt x="0" y="66"/>
                  </a:lnTo>
                  <a:lnTo>
                    <a:pt x="4" y="48"/>
                  </a:lnTo>
                  <a:lnTo>
                    <a:pt x="12" y="33"/>
                  </a:lnTo>
                  <a:lnTo>
                    <a:pt x="25" y="19"/>
                  </a:lnTo>
                  <a:lnTo>
                    <a:pt x="39" y="9"/>
                  </a:lnTo>
                  <a:lnTo>
                    <a:pt x="56" y="2"/>
                  </a:lnTo>
                  <a:lnTo>
                    <a:pt x="7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1" name="Freeform 158"/>
            <p:cNvSpPr>
              <a:spLocks/>
            </p:cNvSpPr>
            <p:nvPr/>
          </p:nvSpPr>
          <p:spPr bwMode="auto">
            <a:xfrm>
              <a:off x="-1825625" y="3530601"/>
              <a:ext cx="236538" cy="157163"/>
            </a:xfrm>
            <a:custGeom>
              <a:avLst/>
              <a:gdLst>
                <a:gd name="T0" fmla="*/ 822 w 1643"/>
                <a:gd name="T1" fmla="*/ 0 h 1090"/>
                <a:gd name="T2" fmla="*/ 842 w 1643"/>
                <a:gd name="T3" fmla="*/ 2 h 1090"/>
                <a:gd name="T4" fmla="*/ 859 w 1643"/>
                <a:gd name="T5" fmla="*/ 10 h 1090"/>
                <a:gd name="T6" fmla="*/ 875 w 1643"/>
                <a:gd name="T7" fmla="*/ 22 h 1090"/>
                <a:gd name="T8" fmla="*/ 886 w 1643"/>
                <a:gd name="T9" fmla="*/ 36 h 1090"/>
                <a:gd name="T10" fmla="*/ 893 w 1643"/>
                <a:gd name="T11" fmla="*/ 55 h 1090"/>
                <a:gd name="T12" fmla="*/ 896 w 1643"/>
                <a:gd name="T13" fmla="*/ 75 h 1090"/>
                <a:gd name="T14" fmla="*/ 900 w 1643"/>
                <a:gd name="T15" fmla="*/ 115 h 1090"/>
                <a:gd name="T16" fmla="*/ 908 w 1643"/>
                <a:gd name="T17" fmla="*/ 156 h 1090"/>
                <a:gd name="T18" fmla="*/ 923 w 1643"/>
                <a:gd name="T19" fmla="*/ 195 h 1090"/>
                <a:gd name="T20" fmla="*/ 943 w 1643"/>
                <a:gd name="T21" fmla="*/ 234 h 1090"/>
                <a:gd name="T22" fmla="*/ 969 w 1643"/>
                <a:gd name="T23" fmla="*/ 272 h 1090"/>
                <a:gd name="T24" fmla="*/ 1000 w 1643"/>
                <a:gd name="T25" fmla="*/ 309 h 1090"/>
                <a:gd name="T26" fmla="*/ 1036 w 1643"/>
                <a:gd name="T27" fmla="*/ 344 h 1090"/>
                <a:gd name="T28" fmla="*/ 1077 w 1643"/>
                <a:gd name="T29" fmla="*/ 377 h 1090"/>
                <a:gd name="T30" fmla="*/ 1168 w 1643"/>
                <a:gd name="T31" fmla="*/ 448 h 1090"/>
                <a:gd name="T32" fmla="*/ 1253 w 1643"/>
                <a:gd name="T33" fmla="*/ 520 h 1090"/>
                <a:gd name="T34" fmla="*/ 1332 w 1643"/>
                <a:gd name="T35" fmla="*/ 593 h 1090"/>
                <a:gd name="T36" fmla="*/ 1405 w 1643"/>
                <a:gd name="T37" fmla="*/ 667 h 1090"/>
                <a:gd name="T38" fmla="*/ 1472 w 1643"/>
                <a:gd name="T39" fmla="*/ 743 h 1090"/>
                <a:gd name="T40" fmla="*/ 1532 w 1643"/>
                <a:gd name="T41" fmla="*/ 820 h 1090"/>
                <a:gd name="T42" fmla="*/ 1585 w 1643"/>
                <a:gd name="T43" fmla="*/ 898 h 1090"/>
                <a:gd name="T44" fmla="*/ 1634 w 1643"/>
                <a:gd name="T45" fmla="*/ 977 h 1090"/>
                <a:gd name="T46" fmla="*/ 1641 w 1643"/>
                <a:gd name="T47" fmla="*/ 995 h 1090"/>
                <a:gd name="T48" fmla="*/ 1643 w 1643"/>
                <a:gd name="T49" fmla="*/ 1015 h 1090"/>
                <a:gd name="T50" fmla="*/ 1640 w 1643"/>
                <a:gd name="T51" fmla="*/ 1034 h 1090"/>
                <a:gd name="T52" fmla="*/ 1633 w 1643"/>
                <a:gd name="T53" fmla="*/ 1052 h 1090"/>
                <a:gd name="T54" fmla="*/ 1620 w 1643"/>
                <a:gd name="T55" fmla="*/ 1068 h 1090"/>
                <a:gd name="T56" fmla="*/ 1606 w 1643"/>
                <a:gd name="T57" fmla="*/ 1079 h 1090"/>
                <a:gd name="T58" fmla="*/ 1587 w 1643"/>
                <a:gd name="T59" fmla="*/ 1087 h 1090"/>
                <a:gd name="T60" fmla="*/ 1568 w 1643"/>
                <a:gd name="T61" fmla="*/ 1090 h 1090"/>
                <a:gd name="T62" fmla="*/ 74 w 1643"/>
                <a:gd name="T63" fmla="*/ 1090 h 1090"/>
                <a:gd name="T64" fmla="*/ 56 w 1643"/>
                <a:gd name="T65" fmla="*/ 1087 h 1090"/>
                <a:gd name="T66" fmla="*/ 37 w 1643"/>
                <a:gd name="T67" fmla="*/ 1079 h 1090"/>
                <a:gd name="T68" fmla="*/ 22 w 1643"/>
                <a:gd name="T69" fmla="*/ 1068 h 1090"/>
                <a:gd name="T70" fmla="*/ 10 w 1643"/>
                <a:gd name="T71" fmla="*/ 1052 h 1090"/>
                <a:gd name="T72" fmla="*/ 3 w 1643"/>
                <a:gd name="T73" fmla="*/ 1034 h 1090"/>
                <a:gd name="T74" fmla="*/ 0 w 1643"/>
                <a:gd name="T75" fmla="*/ 1015 h 1090"/>
                <a:gd name="T76" fmla="*/ 2 w 1643"/>
                <a:gd name="T77" fmla="*/ 995 h 1090"/>
                <a:gd name="T78" fmla="*/ 10 w 1643"/>
                <a:gd name="T79" fmla="*/ 977 h 1090"/>
                <a:gd name="T80" fmla="*/ 58 w 1643"/>
                <a:gd name="T81" fmla="*/ 898 h 1090"/>
                <a:gd name="T82" fmla="*/ 112 w 1643"/>
                <a:gd name="T83" fmla="*/ 820 h 1090"/>
                <a:gd name="T84" fmla="*/ 173 w 1643"/>
                <a:gd name="T85" fmla="*/ 743 h 1090"/>
                <a:gd name="T86" fmla="*/ 239 w 1643"/>
                <a:gd name="T87" fmla="*/ 667 h 1090"/>
                <a:gd name="T88" fmla="*/ 311 w 1643"/>
                <a:gd name="T89" fmla="*/ 593 h 1090"/>
                <a:gd name="T90" fmla="*/ 390 w 1643"/>
                <a:gd name="T91" fmla="*/ 520 h 1090"/>
                <a:gd name="T92" fmla="*/ 475 w 1643"/>
                <a:gd name="T93" fmla="*/ 448 h 1090"/>
                <a:gd name="T94" fmla="*/ 566 w 1643"/>
                <a:gd name="T95" fmla="*/ 377 h 1090"/>
                <a:gd name="T96" fmla="*/ 607 w 1643"/>
                <a:gd name="T97" fmla="*/ 344 h 1090"/>
                <a:gd name="T98" fmla="*/ 643 w 1643"/>
                <a:gd name="T99" fmla="*/ 309 h 1090"/>
                <a:gd name="T100" fmla="*/ 674 w 1643"/>
                <a:gd name="T101" fmla="*/ 272 h 1090"/>
                <a:gd name="T102" fmla="*/ 700 w 1643"/>
                <a:gd name="T103" fmla="*/ 234 h 1090"/>
                <a:gd name="T104" fmla="*/ 720 w 1643"/>
                <a:gd name="T105" fmla="*/ 195 h 1090"/>
                <a:gd name="T106" fmla="*/ 735 w 1643"/>
                <a:gd name="T107" fmla="*/ 156 h 1090"/>
                <a:gd name="T108" fmla="*/ 744 w 1643"/>
                <a:gd name="T109" fmla="*/ 115 h 1090"/>
                <a:gd name="T110" fmla="*/ 747 w 1643"/>
                <a:gd name="T111" fmla="*/ 75 h 1090"/>
                <a:gd name="T112" fmla="*/ 750 w 1643"/>
                <a:gd name="T113" fmla="*/ 55 h 1090"/>
                <a:gd name="T114" fmla="*/ 757 w 1643"/>
                <a:gd name="T115" fmla="*/ 36 h 1090"/>
                <a:gd name="T116" fmla="*/ 768 w 1643"/>
                <a:gd name="T117" fmla="*/ 22 h 1090"/>
                <a:gd name="T118" fmla="*/ 784 w 1643"/>
                <a:gd name="T119" fmla="*/ 10 h 1090"/>
                <a:gd name="T120" fmla="*/ 801 w 1643"/>
                <a:gd name="T121" fmla="*/ 2 h 1090"/>
                <a:gd name="T122" fmla="*/ 822 w 1643"/>
                <a:gd name="T123" fmla="*/ 0 h 10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1643" h="1090">
                  <a:moveTo>
                    <a:pt x="822" y="0"/>
                  </a:moveTo>
                  <a:lnTo>
                    <a:pt x="842" y="2"/>
                  </a:lnTo>
                  <a:lnTo>
                    <a:pt x="859" y="10"/>
                  </a:lnTo>
                  <a:lnTo>
                    <a:pt x="875" y="22"/>
                  </a:lnTo>
                  <a:lnTo>
                    <a:pt x="886" y="36"/>
                  </a:lnTo>
                  <a:lnTo>
                    <a:pt x="893" y="55"/>
                  </a:lnTo>
                  <a:lnTo>
                    <a:pt x="896" y="75"/>
                  </a:lnTo>
                  <a:lnTo>
                    <a:pt x="900" y="115"/>
                  </a:lnTo>
                  <a:lnTo>
                    <a:pt x="908" y="156"/>
                  </a:lnTo>
                  <a:lnTo>
                    <a:pt x="923" y="195"/>
                  </a:lnTo>
                  <a:lnTo>
                    <a:pt x="943" y="234"/>
                  </a:lnTo>
                  <a:lnTo>
                    <a:pt x="969" y="272"/>
                  </a:lnTo>
                  <a:lnTo>
                    <a:pt x="1000" y="309"/>
                  </a:lnTo>
                  <a:lnTo>
                    <a:pt x="1036" y="344"/>
                  </a:lnTo>
                  <a:lnTo>
                    <a:pt x="1077" y="377"/>
                  </a:lnTo>
                  <a:lnTo>
                    <a:pt x="1168" y="448"/>
                  </a:lnTo>
                  <a:lnTo>
                    <a:pt x="1253" y="520"/>
                  </a:lnTo>
                  <a:lnTo>
                    <a:pt x="1332" y="593"/>
                  </a:lnTo>
                  <a:lnTo>
                    <a:pt x="1405" y="667"/>
                  </a:lnTo>
                  <a:lnTo>
                    <a:pt x="1472" y="743"/>
                  </a:lnTo>
                  <a:lnTo>
                    <a:pt x="1532" y="820"/>
                  </a:lnTo>
                  <a:lnTo>
                    <a:pt x="1585" y="898"/>
                  </a:lnTo>
                  <a:lnTo>
                    <a:pt x="1634" y="977"/>
                  </a:lnTo>
                  <a:lnTo>
                    <a:pt x="1641" y="995"/>
                  </a:lnTo>
                  <a:lnTo>
                    <a:pt x="1643" y="1015"/>
                  </a:lnTo>
                  <a:lnTo>
                    <a:pt x="1640" y="1034"/>
                  </a:lnTo>
                  <a:lnTo>
                    <a:pt x="1633" y="1052"/>
                  </a:lnTo>
                  <a:lnTo>
                    <a:pt x="1620" y="1068"/>
                  </a:lnTo>
                  <a:lnTo>
                    <a:pt x="1606" y="1079"/>
                  </a:lnTo>
                  <a:lnTo>
                    <a:pt x="1587" y="1087"/>
                  </a:lnTo>
                  <a:lnTo>
                    <a:pt x="1568" y="1090"/>
                  </a:lnTo>
                  <a:lnTo>
                    <a:pt x="74" y="1090"/>
                  </a:lnTo>
                  <a:lnTo>
                    <a:pt x="56" y="1087"/>
                  </a:lnTo>
                  <a:lnTo>
                    <a:pt x="37" y="1079"/>
                  </a:lnTo>
                  <a:lnTo>
                    <a:pt x="22" y="1068"/>
                  </a:lnTo>
                  <a:lnTo>
                    <a:pt x="10" y="1052"/>
                  </a:lnTo>
                  <a:lnTo>
                    <a:pt x="3" y="1034"/>
                  </a:lnTo>
                  <a:lnTo>
                    <a:pt x="0" y="1015"/>
                  </a:lnTo>
                  <a:lnTo>
                    <a:pt x="2" y="995"/>
                  </a:lnTo>
                  <a:lnTo>
                    <a:pt x="10" y="977"/>
                  </a:lnTo>
                  <a:lnTo>
                    <a:pt x="58" y="898"/>
                  </a:lnTo>
                  <a:lnTo>
                    <a:pt x="112" y="820"/>
                  </a:lnTo>
                  <a:lnTo>
                    <a:pt x="173" y="743"/>
                  </a:lnTo>
                  <a:lnTo>
                    <a:pt x="239" y="667"/>
                  </a:lnTo>
                  <a:lnTo>
                    <a:pt x="311" y="593"/>
                  </a:lnTo>
                  <a:lnTo>
                    <a:pt x="390" y="520"/>
                  </a:lnTo>
                  <a:lnTo>
                    <a:pt x="475" y="448"/>
                  </a:lnTo>
                  <a:lnTo>
                    <a:pt x="566" y="377"/>
                  </a:lnTo>
                  <a:lnTo>
                    <a:pt x="607" y="344"/>
                  </a:lnTo>
                  <a:lnTo>
                    <a:pt x="643" y="309"/>
                  </a:lnTo>
                  <a:lnTo>
                    <a:pt x="674" y="272"/>
                  </a:lnTo>
                  <a:lnTo>
                    <a:pt x="700" y="234"/>
                  </a:lnTo>
                  <a:lnTo>
                    <a:pt x="720" y="195"/>
                  </a:lnTo>
                  <a:lnTo>
                    <a:pt x="735" y="156"/>
                  </a:lnTo>
                  <a:lnTo>
                    <a:pt x="744" y="115"/>
                  </a:lnTo>
                  <a:lnTo>
                    <a:pt x="747" y="75"/>
                  </a:lnTo>
                  <a:lnTo>
                    <a:pt x="750" y="55"/>
                  </a:lnTo>
                  <a:lnTo>
                    <a:pt x="757" y="36"/>
                  </a:lnTo>
                  <a:lnTo>
                    <a:pt x="768" y="22"/>
                  </a:lnTo>
                  <a:lnTo>
                    <a:pt x="784" y="10"/>
                  </a:lnTo>
                  <a:lnTo>
                    <a:pt x="801" y="2"/>
                  </a:lnTo>
                  <a:lnTo>
                    <a:pt x="82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42" name="Freeform 159"/>
            <p:cNvSpPr>
              <a:spLocks noEditPoints="1"/>
            </p:cNvSpPr>
            <p:nvPr/>
          </p:nvSpPr>
          <p:spPr bwMode="auto">
            <a:xfrm>
              <a:off x="-1917700" y="3270251"/>
              <a:ext cx="420688" cy="477838"/>
            </a:xfrm>
            <a:custGeom>
              <a:avLst/>
              <a:gdLst>
                <a:gd name="T0" fmla="*/ 543 w 2912"/>
                <a:gd name="T1" fmla="*/ 556 h 3309"/>
                <a:gd name="T2" fmla="*/ 666 w 2912"/>
                <a:gd name="T3" fmla="*/ 865 h 3309"/>
                <a:gd name="T4" fmla="*/ 830 w 2912"/>
                <a:gd name="T5" fmla="*/ 1139 h 3309"/>
                <a:gd name="T6" fmla="*/ 1012 w 2912"/>
                <a:gd name="T7" fmla="*/ 1380 h 3309"/>
                <a:gd name="T8" fmla="*/ 1159 w 2912"/>
                <a:gd name="T9" fmla="*/ 1557 h 3309"/>
                <a:gd name="T10" fmla="*/ 1195 w 2912"/>
                <a:gd name="T11" fmla="*/ 1655 h 3309"/>
                <a:gd name="T12" fmla="*/ 1159 w 2912"/>
                <a:gd name="T13" fmla="*/ 1752 h 3309"/>
                <a:gd name="T14" fmla="*/ 1012 w 2912"/>
                <a:gd name="T15" fmla="*/ 1929 h 3309"/>
                <a:gd name="T16" fmla="*/ 830 w 2912"/>
                <a:gd name="T17" fmla="*/ 2171 h 3309"/>
                <a:gd name="T18" fmla="*/ 666 w 2912"/>
                <a:gd name="T19" fmla="*/ 2445 h 3309"/>
                <a:gd name="T20" fmla="*/ 543 w 2912"/>
                <a:gd name="T21" fmla="*/ 2754 h 3309"/>
                <a:gd name="T22" fmla="*/ 2419 w 2912"/>
                <a:gd name="T23" fmla="*/ 3008 h 3309"/>
                <a:gd name="T24" fmla="*/ 2343 w 2912"/>
                <a:gd name="T25" fmla="*/ 2673 h 3309"/>
                <a:gd name="T26" fmla="*/ 2207 w 2912"/>
                <a:gd name="T27" fmla="*/ 2374 h 3309"/>
                <a:gd name="T28" fmla="*/ 2035 w 2912"/>
                <a:gd name="T29" fmla="*/ 2107 h 3309"/>
                <a:gd name="T30" fmla="*/ 1854 w 2912"/>
                <a:gd name="T31" fmla="*/ 1873 h 3309"/>
                <a:gd name="T32" fmla="*/ 1737 w 2912"/>
                <a:gd name="T33" fmla="*/ 1730 h 3309"/>
                <a:gd name="T34" fmla="*/ 1719 w 2912"/>
                <a:gd name="T35" fmla="*/ 1629 h 3309"/>
                <a:gd name="T36" fmla="*/ 1766 w 2912"/>
                <a:gd name="T37" fmla="*/ 1542 h 3309"/>
                <a:gd name="T38" fmla="*/ 1945 w 2912"/>
                <a:gd name="T39" fmla="*/ 1323 h 3309"/>
                <a:gd name="T40" fmla="*/ 2124 w 2912"/>
                <a:gd name="T41" fmla="*/ 1074 h 3309"/>
                <a:gd name="T42" fmla="*/ 2281 w 2912"/>
                <a:gd name="T43" fmla="*/ 790 h 3309"/>
                <a:gd name="T44" fmla="*/ 2390 w 2912"/>
                <a:gd name="T45" fmla="*/ 473 h 3309"/>
                <a:gd name="T46" fmla="*/ 149 w 2912"/>
                <a:gd name="T47" fmla="*/ 0 h 3309"/>
                <a:gd name="T48" fmla="*/ 2846 w 2912"/>
                <a:gd name="T49" fmla="*/ 25 h 3309"/>
                <a:gd name="T50" fmla="*/ 2909 w 2912"/>
                <a:gd name="T51" fmla="*/ 120 h 3309"/>
                <a:gd name="T52" fmla="*/ 2886 w 2912"/>
                <a:gd name="T53" fmla="*/ 234 h 3309"/>
                <a:gd name="T54" fmla="*/ 2792 w 2912"/>
                <a:gd name="T55" fmla="*/ 298 h 3309"/>
                <a:gd name="T56" fmla="*/ 2690 w 2912"/>
                <a:gd name="T57" fmla="*/ 491 h 3309"/>
                <a:gd name="T58" fmla="*/ 2584 w 2912"/>
                <a:gd name="T59" fmla="*/ 841 h 3309"/>
                <a:gd name="T60" fmla="*/ 2427 w 2912"/>
                <a:gd name="T61" fmla="*/ 1152 h 3309"/>
                <a:gd name="T62" fmla="*/ 2245 w 2912"/>
                <a:gd name="T63" fmla="*/ 1423 h 3309"/>
                <a:gd name="T64" fmla="*/ 2061 w 2912"/>
                <a:gd name="T65" fmla="*/ 1655 h 3309"/>
                <a:gd name="T66" fmla="*/ 2245 w 2912"/>
                <a:gd name="T67" fmla="*/ 1887 h 3309"/>
                <a:gd name="T68" fmla="*/ 2427 w 2912"/>
                <a:gd name="T69" fmla="*/ 2157 h 3309"/>
                <a:gd name="T70" fmla="*/ 2584 w 2912"/>
                <a:gd name="T71" fmla="*/ 2468 h 3309"/>
                <a:gd name="T72" fmla="*/ 2690 w 2912"/>
                <a:gd name="T73" fmla="*/ 2818 h 3309"/>
                <a:gd name="T74" fmla="*/ 2792 w 2912"/>
                <a:gd name="T75" fmla="*/ 3011 h 3309"/>
                <a:gd name="T76" fmla="*/ 2886 w 2912"/>
                <a:gd name="T77" fmla="*/ 3075 h 3309"/>
                <a:gd name="T78" fmla="*/ 2909 w 2912"/>
                <a:gd name="T79" fmla="*/ 3189 h 3309"/>
                <a:gd name="T80" fmla="*/ 2846 w 2912"/>
                <a:gd name="T81" fmla="*/ 3284 h 3309"/>
                <a:gd name="T82" fmla="*/ 149 w 2912"/>
                <a:gd name="T83" fmla="*/ 3309 h 3309"/>
                <a:gd name="T84" fmla="*/ 43 w 2912"/>
                <a:gd name="T85" fmla="*/ 3265 h 3309"/>
                <a:gd name="T86" fmla="*/ 0 w 2912"/>
                <a:gd name="T87" fmla="*/ 3159 h 3309"/>
                <a:gd name="T88" fmla="*/ 43 w 2912"/>
                <a:gd name="T89" fmla="*/ 3052 h 3309"/>
                <a:gd name="T90" fmla="*/ 149 w 2912"/>
                <a:gd name="T91" fmla="*/ 3008 h 3309"/>
                <a:gd name="T92" fmla="*/ 242 w 2912"/>
                <a:gd name="T93" fmla="*/ 2727 h 3309"/>
                <a:gd name="T94" fmla="*/ 364 w 2912"/>
                <a:gd name="T95" fmla="*/ 2387 h 3309"/>
                <a:gd name="T96" fmla="*/ 528 w 2912"/>
                <a:gd name="T97" fmla="*/ 2087 h 3309"/>
                <a:gd name="T98" fmla="*/ 713 w 2912"/>
                <a:gd name="T99" fmla="*/ 1825 h 3309"/>
                <a:gd name="T100" fmla="*/ 804 w 2912"/>
                <a:gd name="T101" fmla="*/ 1600 h 3309"/>
                <a:gd name="T102" fmla="*/ 620 w 2912"/>
                <a:gd name="T103" fmla="*/ 1359 h 3309"/>
                <a:gd name="T104" fmla="*/ 442 w 2912"/>
                <a:gd name="T105" fmla="*/ 1078 h 3309"/>
                <a:gd name="T106" fmla="*/ 295 w 2912"/>
                <a:gd name="T107" fmla="*/ 757 h 3309"/>
                <a:gd name="T108" fmla="*/ 204 w 2912"/>
                <a:gd name="T109" fmla="*/ 398 h 3309"/>
                <a:gd name="T110" fmla="*/ 91 w 2912"/>
                <a:gd name="T111" fmla="*/ 289 h 3309"/>
                <a:gd name="T112" fmla="*/ 11 w 2912"/>
                <a:gd name="T113" fmla="*/ 209 h 3309"/>
                <a:gd name="T114" fmla="*/ 11 w 2912"/>
                <a:gd name="T115" fmla="*/ 92 h 3309"/>
                <a:gd name="T116" fmla="*/ 91 w 2912"/>
                <a:gd name="T117" fmla="*/ 12 h 3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</a:cxnLst>
              <a:rect l="0" t="0" r="r" b="b"/>
              <a:pathLst>
                <a:path w="2912" h="3309">
                  <a:moveTo>
                    <a:pt x="493" y="301"/>
                  </a:moveTo>
                  <a:lnTo>
                    <a:pt x="505" y="388"/>
                  </a:lnTo>
                  <a:lnTo>
                    <a:pt x="522" y="473"/>
                  </a:lnTo>
                  <a:lnTo>
                    <a:pt x="543" y="556"/>
                  </a:lnTo>
                  <a:lnTo>
                    <a:pt x="568" y="636"/>
                  </a:lnTo>
                  <a:lnTo>
                    <a:pt x="598" y="714"/>
                  </a:lnTo>
                  <a:lnTo>
                    <a:pt x="630" y="790"/>
                  </a:lnTo>
                  <a:lnTo>
                    <a:pt x="666" y="865"/>
                  </a:lnTo>
                  <a:lnTo>
                    <a:pt x="704" y="936"/>
                  </a:lnTo>
                  <a:lnTo>
                    <a:pt x="745" y="1006"/>
                  </a:lnTo>
                  <a:lnTo>
                    <a:pt x="787" y="1074"/>
                  </a:lnTo>
                  <a:lnTo>
                    <a:pt x="830" y="1139"/>
                  </a:lnTo>
                  <a:lnTo>
                    <a:pt x="876" y="1203"/>
                  </a:lnTo>
                  <a:lnTo>
                    <a:pt x="921" y="1264"/>
                  </a:lnTo>
                  <a:lnTo>
                    <a:pt x="967" y="1323"/>
                  </a:lnTo>
                  <a:lnTo>
                    <a:pt x="1012" y="1380"/>
                  </a:lnTo>
                  <a:lnTo>
                    <a:pt x="1057" y="1437"/>
                  </a:lnTo>
                  <a:lnTo>
                    <a:pt x="1102" y="1490"/>
                  </a:lnTo>
                  <a:lnTo>
                    <a:pt x="1145" y="1542"/>
                  </a:lnTo>
                  <a:lnTo>
                    <a:pt x="1159" y="1557"/>
                  </a:lnTo>
                  <a:lnTo>
                    <a:pt x="1174" y="1580"/>
                  </a:lnTo>
                  <a:lnTo>
                    <a:pt x="1186" y="1604"/>
                  </a:lnTo>
                  <a:lnTo>
                    <a:pt x="1192" y="1629"/>
                  </a:lnTo>
                  <a:lnTo>
                    <a:pt x="1195" y="1655"/>
                  </a:lnTo>
                  <a:lnTo>
                    <a:pt x="1192" y="1680"/>
                  </a:lnTo>
                  <a:lnTo>
                    <a:pt x="1186" y="1706"/>
                  </a:lnTo>
                  <a:lnTo>
                    <a:pt x="1174" y="1730"/>
                  </a:lnTo>
                  <a:lnTo>
                    <a:pt x="1159" y="1752"/>
                  </a:lnTo>
                  <a:lnTo>
                    <a:pt x="1145" y="1768"/>
                  </a:lnTo>
                  <a:lnTo>
                    <a:pt x="1102" y="1819"/>
                  </a:lnTo>
                  <a:lnTo>
                    <a:pt x="1057" y="1873"/>
                  </a:lnTo>
                  <a:lnTo>
                    <a:pt x="1012" y="1929"/>
                  </a:lnTo>
                  <a:lnTo>
                    <a:pt x="967" y="1987"/>
                  </a:lnTo>
                  <a:lnTo>
                    <a:pt x="921" y="2046"/>
                  </a:lnTo>
                  <a:lnTo>
                    <a:pt x="876" y="2107"/>
                  </a:lnTo>
                  <a:lnTo>
                    <a:pt x="830" y="2171"/>
                  </a:lnTo>
                  <a:lnTo>
                    <a:pt x="787" y="2236"/>
                  </a:lnTo>
                  <a:lnTo>
                    <a:pt x="745" y="2304"/>
                  </a:lnTo>
                  <a:lnTo>
                    <a:pt x="704" y="2374"/>
                  </a:lnTo>
                  <a:lnTo>
                    <a:pt x="666" y="2445"/>
                  </a:lnTo>
                  <a:lnTo>
                    <a:pt x="630" y="2519"/>
                  </a:lnTo>
                  <a:lnTo>
                    <a:pt x="598" y="2595"/>
                  </a:lnTo>
                  <a:lnTo>
                    <a:pt x="568" y="2673"/>
                  </a:lnTo>
                  <a:lnTo>
                    <a:pt x="543" y="2754"/>
                  </a:lnTo>
                  <a:lnTo>
                    <a:pt x="522" y="2836"/>
                  </a:lnTo>
                  <a:lnTo>
                    <a:pt x="505" y="2922"/>
                  </a:lnTo>
                  <a:lnTo>
                    <a:pt x="493" y="3008"/>
                  </a:lnTo>
                  <a:lnTo>
                    <a:pt x="2419" y="3008"/>
                  </a:lnTo>
                  <a:lnTo>
                    <a:pt x="2406" y="2922"/>
                  </a:lnTo>
                  <a:lnTo>
                    <a:pt x="2390" y="2836"/>
                  </a:lnTo>
                  <a:lnTo>
                    <a:pt x="2368" y="2754"/>
                  </a:lnTo>
                  <a:lnTo>
                    <a:pt x="2343" y="2673"/>
                  </a:lnTo>
                  <a:lnTo>
                    <a:pt x="2313" y="2595"/>
                  </a:lnTo>
                  <a:lnTo>
                    <a:pt x="2281" y="2519"/>
                  </a:lnTo>
                  <a:lnTo>
                    <a:pt x="2245" y="2445"/>
                  </a:lnTo>
                  <a:lnTo>
                    <a:pt x="2207" y="2374"/>
                  </a:lnTo>
                  <a:lnTo>
                    <a:pt x="2167" y="2304"/>
                  </a:lnTo>
                  <a:lnTo>
                    <a:pt x="2124" y="2236"/>
                  </a:lnTo>
                  <a:lnTo>
                    <a:pt x="2081" y="2171"/>
                  </a:lnTo>
                  <a:lnTo>
                    <a:pt x="2035" y="2107"/>
                  </a:lnTo>
                  <a:lnTo>
                    <a:pt x="1990" y="2046"/>
                  </a:lnTo>
                  <a:lnTo>
                    <a:pt x="1945" y="1987"/>
                  </a:lnTo>
                  <a:lnTo>
                    <a:pt x="1899" y="1929"/>
                  </a:lnTo>
                  <a:lnTo>
                    <a:pt x="1854" y="1873"/>
                  </a:lnTo>
                  <a:lnTo>
                    <a:pt x="1809" y="1819"/>
                  </a:lnTo>
                  <a:lnTo>
                    <a:pt x="1766" y="1768"/>
                  </a:lnTo>
                  <a:lnTo>
                    <a:pt x="1752" y="1752"/>
                  </a:lnTo>
                  <a:lnTo>
                    <a:pt x="1737" y="1730"/>
                  </a:lnTo>
                  <a:lnTo>
                    <a:pt x="1726" y="1706"/>
                  </a:lnTo>
                  <a:lnTo>
                    <a:pt x="1719" y="1680"/>
                  </a:lnTo>
                  <a:lnTo>
                    <a:pt x="1717" y="1655"/>
                  </a:lnTo>
                  <a:lnTo>
                    <a:pt x="1719" y="1629"/>
                  </a:lnTo>
                  <a:lnTo>
                    <a:pt x="1726" y="1604"/>
                  </a:lnTo>
                  <a:lnTo>
                    <a:pt x="1737" y="1580"/>
                  </a:lnTo>
                  <a:lnTo>
                    <a:pt x="1752" y="1557"/>
                  </a:lnTo>
                  <a:lnTo>
                    <a:pt x="1766" y="1542"/>
                  </a:lnTo>
                  <a:lnTo>
                    <a:pt x="1809" y="1490"/>
                  </a:lnTo>
                  <a:lnTo>
                    <a:pt x="1854" y="1437"/>
                  </a:lnTo>
                  <a:lnTo>
                    <a:pt x="1899" y="1380"/>
                  </a:lnTo>
                  <a:lnTo>
                    <a:pt x="1945" y="1323"/>
                  </a:lnTo>
                  <a:lnTo>
                    <a:pt x="1990" y="1264"/>
                  </a:lnTo>
                  <a:lnTo>
                    <a:pt x="2035" y="1203"/>
                  </a:lnTo>
                  <a:lnTo>
                    <a:pt x="2081" y="1139"/>
                  </a:lnTo>
                  <a:lnTo>
                    <a:pt x="2124" y="1074"/>
                  </a:lnTo>
                  <a:lnTo>
                    <a:pt x="2167" y="1006"/>
                  </a:lnTo>
                  <a:lnTo>
                    <a:pt x="2207" y="936"/>
                  </a:lnTo>
                  <a:lnTo>
                    <a:pt x="2245" y="865"/>
                  </a:lnTo>
                  <a:lnTo>
                    <a:pt x="2281" y="790"/>
                  </a:lnTo>
                  <a:lnTo>
                    <a:pt x="2313" y="714"/>
                  </a:lnTo>
                  <a:lnTo>
                    <a:pt x="2343" y="636"/>
                  </a:lnTo>
                  <a:lnTo>
                    <a:pt x="2368" y="556"/>
                  </a:lnTo>
                  <a:lnTo>
                    <a:pt x="2390" y="473"/>
                  </a:lnTo>
                  <a:lnTo>
                    <a:pt x="2406" y="388"/>
                  </a:lnTo>
                  <a:lnTo>
                    <a:pt x="2419" y="301"/>
                  </a:lnTo>
                  <a:lnTo>
                    <a:pt x="493" y="301"/>
                  </a:lnTo>
                  <a:close/>
                  <a:moveTo>
                    <a:pt x="149" y="0"/>
                  </a:moveTo>
                  <a:lnTo>
                    <a:pt x="2762" y="0"/>
                  </a:lnTo>
                  <a:lnTo>
                    <a:pt x="2792" y="3"/>
                  </a:lnTo>
                  <a:lnTo>
                    <a:pt x="2820" y="12"/>
                  </a:lnTo>
                  <a:lnTo>
                    <a:pt x="2846" y="25"/>
                  </a:lnTo>
                  <a:lnTo>
                    <a:pt x="2868" y="44"/>
                  </a:lnTo>
                  <a:lnTo>
                    <a:pt x="2886" y="67"/>
                  </a:lnTo>
                  <a:lnTo>
                    <a:pt x="2900" y="92"/>
                  </a:lnTo>
                  <a:lnTo>
                    <a:pt x="2909" y="120"/>
                  </a:lnTo>
                  <a:lnTo>
                    <a:pt x="2912" y="150"/>
                  </a:lnTo>
                  <a:lnTo>
                    <a:pt x="2909" y="180"/>
                  </a:lnTo>
                  <a:lnTo>
                    <a:pt x="2900" y="209"/>
                  </a:lnTo>
                  <a:lnTo>
                    <a:pt x="2886" y="234"/>
                  </a:lnTo>
                  <a:lnTo>
                    <a:pt x="2868" y="257"/>
                  </a:lnTo>
                  <a:lnTo>
                    <a:pt x="2846" y="275"/>
                  </a:lnTo>
                  <a:lnTo>
                    <a:pt x="2820" y="289"/>
                  </a:lnTo>
                  <a:lnTo>
                    <a:pt x="2792" y="298"/>
                  </a:lnTo>
                  <a:lnTo>
                    <a:pt x="2762" y="301"/>
                  </a:lnTo>
                  <a:lnTo>
                    <a:pt x="2718" y="301"/>
                  </a:lnTo>
                  <a:lnTo>
                    <a:pt x="2707" y="398"/>
                  </a:lnTo>
                  <a:lnTo>
                    <a:pt x="2690" y="491"/>
                  </a:lnTo>
                  <a:lnTo>
                    <a:pt x="2669" y="583"/>
                  </a:lnTo>
                  <a:lnTo>
                    <a:pt x="2645" y="671"/>
                  </a:lnTo>
                  <a:lnTo>
                    <a:pt x="2616" y="757"/>
                  </a:lnTo>
                  <a:lnTo>
                    <a:pt x="2584" y="841"/>
                  </a:lnTo>
                  <a:lnTo>
                    <a:pt x="2548" y="923"/>
                  </a:lnTo>
                  <a:lnTo>
                    <a:pt x="2510" y="1001"/>
                  </a:lnTo>
                  <a:lnTo>
                    <a:pt x="2469" y="1078"/>
                  </a:lnTo>
                  <a:lnTo>
                    <a:pt x="2427" y="1152"/>
                  </a:lnTo>
                  <a:lnTo>
                    <a:pt x="2383" y="1223"/>
                  </a:lnTo>
                  <a:lnTo>
                    <a:pt x="2338" y="1292"/>
                  </a:lnTo>
                  <a:lnTo>
                    <a:pt x="2292" y="1359"/>
                  </a:lnTo>
                  <a:lnTo>
                    <a:pt x="2245" y="1423"/>
                  </a:lnTo>
                  <a:lnTo>
                    <a:pt x="2199" y="1484"/>
                  </a:lnTo>
                  <a:lnTo>
                    <a:pt x="2152" y="1544"/>
                  </a:lnTo>
                  <a:lnTo>
                    <a:pt x="2107" y="1600"/>
                  </a:lnTo>
                  <a:lnTo>
                    <a:pt x="2061" y="1655"/>
                  </a:lnTo>
                  <a:lnTo>
                    <a:pt x="2107" y="1709"/>
                  </a:lnTo>
                  <a:lnTo>
                    <a:pt x="2152" y="1766"/>
                  </a:lnTo>
                  <a:lnTo>
                    <a:pt x="2199" y="1825"/>
                  </a:lnTo>
                  <a:lnTo>
                    <a:pt x="2245" y="1887"/>
                  </a:lnTo>
                  <a:lnTo>
                    <a:pt x="2292" y="1950"/>
                  </a:lnTo>
                  <a:lnTo>
                    <a:pt x="2338" y="2017"/>
                  </a:lnTo>
                  <a:lnTo>
                    <a:pt x="2383" y="2087"/>
                  </a:lnTo>
                  <a:lnTo>
                    <a:pt x="2427" y="2157"/>
                  </a:lnTo>
                  <a:lnTo>
                    <a:pt x="2469" y="2231"/>
                  </a:lnTo>
                  <a:lnTo>
                    <a:pt x="2510" y="2308"/>
                  </a:lnTo>
                  <a:lnTo>
                    <a:pt x="2548" y="2387"/>
                  </a:lnTo>
                  <a:lnTo>
                    <a:pt x="2584" y="2468"/>
                  </a:lnTo>
                  <a:lnTo>
                    <a:pt x="2616" y="2551"/>
                  </a:lnTo>
                  <a:lnTo>
                    <a:pt x="2645" y="2638"/>
                  </a:lnTo>
                  <a:lnTo>
                    <a:pt x="2669" y="2727"/>
                  </a:lnTo>
                  <a:lnTo>
                    <a:pt x="2690" y="2818"/>
                  </a:lnTo>
                  <a:lnTo>
                    <a:pt x="2707" y="2912"/>
                  </a:lnTo>
                  <a:lnTo>
                    <a:pt x="2718" y="3008"/>
                  </a:lnTo>
                  <a:lnTo>
                    <a:pt x="2762" y="3008"/>
                  </a:lnTo>
                  <a:lnTo>
                    <a:pt x="2792" y="3011"/>
                  </a:lnTo>
                  <a:lnTo>
                    <a:pt x="2820" y="3021"/>
                  </a:lnTo>
                  <a:lnTo>
                    <a:pt x="2846" y="3034"/>
                  </a:lnTo>
                  <a:lnTo>
                    <a:pt x="2868" y="3052"/>
                  </a:lnTo>
                  <a:lnTo>
                    <a:pt x="2886" y="3075"/>
                  </a:lnTo>
                  <a:lnTo>
                    <a:pt x="2900" y="3100"/>
                  </a:lnTo>
                  <a:lnTo>
                    <a:pt x="2909" y="3129"/>
                  </a:lnTo>
                  <a:lnTo>
                    <a:pt x="2912" y="3159"/>
                  </a:lnTo>
                  <a:lnTo>
                    <a:pt x="2909" y="3189"/>
                  </a:lnTo>
                  <a:lnTo>
                    <a:pt x="2900" y="3217"/>
                  </a:lnTo>
                  <a:lnTo>
                    <a:pt x="2886" y="3243"/>
                  </a:lnTo>
                  <a:lnTo>
                    <a:pt x="2868" y="3265"/>
                  </a:lnTo>
                  <a:lnTo>
                    <a:pt x="2846" y="3284"/>
                  </a:lnTo>
                  <a:lnTo>
                    <a:pt x="2820" y="3297"/>
                  </a:lnTo>
                  <a:lnTo>
                    <a:pt x="2792" y="3307"/>
                  </a:lnTo>
                  <a:lnTo>
                    <a:pt x="2762" y="3309"/>
                  </a:lnTo>
                  <a:lnTo>
                    <a:pt x="149" y="3309"/>
                  </a:lnTo>
                  <a:lnTo>
                    <a:pt x="119" y="3307"/>
                  </a:lnTo>
                  <a:lnTo>
                    <a:pt x="91" y="3297"/>
                  </a:lnTo>
                  <a:lnTo>
                    <a:pt x="65" y="3284"/>
                  </a:lnTo>
                  <a:lnTo>
                    <a:pt x="43" y="3265"/>
                  </a:lnTo>
                  <a:lnTo>
                    <a:pt x="25" y="3243"/>
                  </a:lnTo>
                  <a:lnTo>
                    <a:pt x="11" y="3217"/>
                  </a:lnTo>
                  <a:lnTo>
                    <a:pt x="2" y="3189"/>
                  </a:lnTo>
                  <a:lnTo>
                    <a:pt x="0" y="3159"/>
                  </a:lnTo>
                  <a:lnTo>
                    <a:pt x="2" y="3129"/>
                  </a:lnTo>
                  <a:lnTo>
                    <a:pt x="11" y="3100"/>
                  </a:lnTo>
                  <a:lnTo>
                    <a:pt x="25" y="3075"/>
                  </a:lnTo>
                  <a:lnTo>
                    <a:pt x="43" y="3052"/>
                  </a:lnTo>
                  <a:lnTo>
                    <a:pt x="65" y="3034"/>
                  </a:lnTo>
                  <a:lnTo>
                    <a:pt x="91" y="3021"/>
                  </a:lnTo>
                  <a:lnTo>
                    <a:pt x="119" y="3011"/>
                  </a:lnTo>
                  <a:lnTo>
                    <a:pt x="149" y="3008"/>
                  </a:lnTo>
                  <a:lnTo>
                    <a:pt x="193" y="3008"/>
                  </a:lnTo>
                  <a:lnTo>
                    <a:pt x="204" y="2912"/>
                  </a:lnTo>
                  <a:lnTo>
                    <a:pt x="221" y="2818"/>
                  </a:lnTo>
                  <a:lnTo>
                    <a:pt x="242" y="2727"/>
                  </a:lnTo>
                  <a:lnTo>
                    <a:pt x="266" y="2638"/>
                  </a:lnTo>
                  <a:lnTo>
                    <a:pt x="295" y="2551"/>
                  </a:lnTo>
                  <a:lnTo>
                    <a:pt x="327" y="2468"/>
                  </a:lnTo>
                  <a:lnTo>
                    <a:pt x="364" y="2387"/>
                  </a:lnTo>
                  <a:lnTo>
                    <a:pt x="402" y="2308"/>
                  </a:lnTo>
                  <a:lnTo>
                    <a:pt x="442" y="2231"/>
                  </a:lnTo>
                  <a:lnTo>
                    <a:pt x="484" y="2157"/>
                  </a:lnTo>
                  <a:lnTo>
                    <a:pt x="528" y="2087"/>
                  </a:lnTo>
                  <a:lnTo>
                    <a:pt x="573" y="2017"/>
                  </a:lnTo>
                  <a:lnTo>
                    <a:pt x="620" y="1950"/>
                  </a:lnTo>
                  <a:lnTo>
                    <a:pt x="666" y="1887"/>
                  </a:lnTo>
                  <a:lnTo>
                    <a:pt x="713" y="1825"/>
                  </a:lnTo>
                  <a:lnTo>
                    <a:pt x="759" y="1766"/>
                  </a:lnTo>
                  <a:lnTo>
                    <a:pt x="805" y="1709"/>
                  </a:lnTo>
                  <a:lnTo>
                    <a:pt x="850" y="1655"/>
                  </a:lnTo>
                  <a:lnTo>
                    <a:pt x="804" y="1600"/>
                  </a:lnTo>
                  <a:lnTo>
                    <a:pt x="759" y="1544"/>
                  </a:lnTo>
                  <a:lnTo>
                    <a:pt x="713" y="1484"/>
                  </a:lnTo>
                  <a:lnTo>
                    <a:pt x="666" y="1423"/>
                  </a:lnTo>
                  <a:lnTo>
                    <a:pt x="620" y="1359"/>
                  </a:lnTo>
                  <a:lnTo>
                    <a:pt x="573" y="1292"/>
                  </a:lnTo>
                  <a:lnTo>
                    <a:pt x="528" y="1223"/>
                  </a:lnTo>
                  <a:lnTo>
                    <a:pt x="484" y="1152"/>
                  </a:lnTo>
                  <a:lnTo>
                    <a:pt x="442" y="1078"/>
                  </a:lnTo>
                  <a:lnTo>
                    <a:pt x="401" y="1001"/>
                  </a:lnTo>
                  <a:lnTo>
                    <a:pt x="364" y="923"/>
                  </a:lnTo>
                  <a:lnTo>
                    <a:pt x="327" y="841"/>
                  </a:lnTo>
                  <a:lnTo>
                    <a:pt x="295" y="757"/>
                  </a:lnTo>
                  <a:lnTo>
                    <a:pt x="266" y="671"/>
                  </a:lnTo>
                  <a:lnTo>
                    <a:pt x="242" y="583"/>
                  </a:lnTo>
                  <a:lnTo>
                    <a:pt x="221" y="491"/>
                  </a:lnTo>
                  <a:lnTo>
                    <a:pt x="204" y="398"/>
                  </a:lnTo>
                  <a:lnTo>
                    <a:pt x="193" y="301"/>
                  </a:lnTo>
                  <a:lnTo>
                    <a:pt x="149" y="301"/>
                  </a:lnTo>
                  <a:lnTo>
                    <a:pt x="119" y="298"/>
                  </a:lnTo>
                  <a:lnTo>
                    <a:pt x="91" y="289"/>
                  </a:lnTo>
                  <a:lnTo>
                    <a:pt x="65" y="275"/>
                  </a:lnTo>
                  <a:lnTo>
                    <a:pt x="43" y="257"/>
                  </a:lnTo>
                  <a:lnTo>
                    <a:pt x="25" y="234"/>
                  </a:lnTo>
                  <a:lnTo>
                    <a:pt x="11" y="209"/>
                  </a:lnTo>
                  <a:lnTo>
                    <a:pt x="2" y="180"/>
                  </a:lnTo>
                  <a:lnTo>
                    <a:pt x="0" y="150"/>
                  </a:lnTo>
                  <a:lnTo>
                    <a:pt x="2" y="120"/>
                  </a:lnTo>
                  <a:lnTo>
                    <a:pt x="11" y="92"/>
                  </a:lnTo>
                  <a:lnTo>
                    <a:pt x="25" y="67"/>
                  </a:lnTo>
                  <a:lnTo>
                    <a:pt x="43" y="44"/>
                  </a:lnTo>
                  <a:lnTo>
                    <a:pt x="65" y="25"/>
                  </a:lnTo>
                  <a:lnTo>
                    <a:pt x="91" y="12"/>
                  </a:lnTo>
                  <a:lnTo>
                    <a:pt x="119" y="3"/>
                  </a:lnTo>
                  <a:lnTo>
                    <a:pt x="149" y="0"/>
                  </a:lnTo>
                  <a:close/>
                </a:path>
              </a:pathLst>
            </a:custGeom>
            <a:solidFill>
              <a:srgbClr val="002060"/>
            </a:solidFill>
            <a:ln w="0">
              <a:solidFill>
                <a:srgbClr val="00206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>
                <a:solidFill>
                  <a:prstClr val="black"/>
                </a:solidFill>
              </a:endParaRPr>
            </a:p>
          </p:txBody>
        </p:sp>
      </p:grpSp>
      <p:sp>
        <p:nvSpPr>
          <p:cNvPr id="9" name="Прямоугольник 8"/>
          <p:cNvSpPr/>
          <p:nvPr/>
        </p:nvSpPr>
        <p:spPr>
          <a:xfrm>
            <a:off x="5619273" y="3025956"/>
            <a:ext cx="31738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050" dirty="0">
                <a:solidFill>
                  <a:srgbClr val="262626"/>
                </a:solidFill>
              </a:rPr>
              <a:t>Отсутствие знаний у бизнеса обо всех требованиях</a:t>
            </a:r>
            <a:endParaRPr lang="en-US" sz="1050" dirty="0">
              <a:solidFill>
                <a:srgbClr val="262626"/>
              </a:solidFill>
            </a:endParaRPr>
          </a:p>
        </p:txBody>
      </p:sp>
      <p:grpSp>
        <p:nvGrpSpPr>
          <p:cNvPr id="57" name="Group 31"/>
          <p:cNvGrpSpPr/>
          <p:nvPr/>
        </p:nvGrpSpPr>
        <p:grpSpPr>
          <a:xfrm>
            <a:off x="5168984" y="3623937"/>
            <a:ext cx="183899" cy="508792"/>
            <a:chOff x="3276601" y="2190750"/>
            <a:chExt cx="719137" cy="2249487"/>
          </a:xfrm>
          <a:solidFill>
            <a:srgbClr val="002060"/>
          </a:solidFill>
        </p:grpSpPr>
        <p:sp>
          <p:nvSpPr>
            <p:cNvPr id="58" name="Freeform 21"/>
            <p:cNvSpPr>
              <a:spLocks noEditPoints="1"/>
            </p:cNvSpPr>
            <p:nvPr/>
          </p:nvSpPr>
          <p:spPr bwMode="auto">
            <a:xfrm>
              <a:off x="3276601" y="2190750"/>
              <a:ext cx="719137" cy="2249487"/>
            </a:xfrm>
            <a:custGeom>
              <a:avLst/>
              <a:gdLst/>
              <a:ahLst/>
              <a:cxnLst>
                <a:cxn ang="0">
                  <a:pos x="251" y="190"/>
                </a:cxn>
                <a:cxn ang="0">
                  <a:pos x="270" y="402"/>
                </a:cxn>
                <a:cxn ang="0">
                  <a:pos x="269" y="482"/>
                </a:cxn>
                <a:cxn ang="0">
                  <a:pos x="265" y="515"/>
                </a:cxn>
                <a:cxn ang="0">
                  <a:pos x="299" y="661"/>
                </a:cxn>
                <a:cxn ang="0">
                  <a:pos x="224" y="700"/>
                </a:cxn>
                <a:cxn ang="0">
                  <a:pos x="231" y="519"/>
                </a:cxn>
                <a:cxn ang="0">
                  <a:pos x="231" y="481"/>
                </a:cxn>
                <a:cxn ang="0">
                  <a:pos x="224" y="161"/>
                </a:cxn>
                <a:cxn ang="0">
                  <a:pos x="179" y="29"/>
                </a:cxn>
                <a:cxn ang="0">
                  <a:pos x="182" y="91"/>
                </a:cxn>
                <a:cxn ang="0">
                  <a:pos x="163" y="120"/>
                </a:cxn>
                <a:cxn ang="0">
                  <a:pos x="218" y="159"/>
                </a:cxn>
                <a:cxn ang="0">
                  <a:pos x="224" y="489"/>
                </a:cxn>
                <a:cxn ang="0">
                  <a:pos x="215" y="490"/>
                </a:cxn>
                <a:cxn ang="0">
                  <a:pos x="217" y="521"/>
                </a:cxn>
                <a:cxn ang="0">
                  <a:pos x="224" y="700"/>
                </a:cxn>
                <a:cxn ang="0">
                  <a:pos x="210" y="700"/>
                </a:cxn>
                <a:cxn ang="0">
                  <a:pos x="203" y="819"/>
                </a:cxn>
                <a:cxn ang="0">
                  <a:pos x="210" y="898"/>
                </a:cxn>
                <a:cxn ang="0">
                  <a:pos x="161" y="903"/>
                </a:cxn>
                <a:cxn ang="0">
                  <a:pos x="150" y="845"/>
                </a:cxn>
                <a:cxn ang="0">
                  <a:pos x="152" y="754"/>
                </a:cxn>
                <a:cxn ang="0">
                  <a:pos x="129" y="554"/>
                </a:cxn>
                <a:cxn ang="0">
                  <a:pos x="105" y="597"/>
                </a:cxn>
                <a:cxn ang="0">
                  <a:pos x="80" y="798"/>
                </a:cxn>
                <a:cxn ang="0">
                  <a:pos x="85" y="832"/>
                </a:cxn>
                <a:cxn ang="0">
                  <a:pos x="70" y="893"/>
                </a:cxn>
                <a:cxn ang="0">
                  <a:pos x="25" y="938"/>
                </a:cxn>
                <a:cxn ang="0">
                  <a:pos x="31" y="861"/>
                </a:cxn>
                <a:cxn ang="0">
                  <a:pos x="28" y="815"/>
                </a:cxn>
                <a:cxn ang="0">
                  <a:pos x="24" y="645"/>
                </a:cxn>
                <a:cxn ang="0">
                  <a:pos x="25" y="469"/>
                </a:cxn>
                <a:cxn ang="0">
                  <a:pos x="16" y="440"/>
                </a:cxn>
                <a:cxn ang="0">
                  <a:pos x="6" y="361"/>
                </a:cxn>
                <a:cxn ang="0">
                  <a:pos x="18" y="208"/>
                </a:cxn>
                <a:cxn ang="0">
                  <a:pos x="101" y="142"/>
                </a:cxn>
                <a:cxn ang="0">
                  <a:pos x="104" y="96"/>
                </a:cxn>
                <a:cxn ang="0">
                  <a:pos x="92" y="65"/>
                </a:cxn>
                <a:cxn ang="0">
                  <a:pos x="97" y="29"/>
                </a:cxn>
              </a:cxnLst>
              <a:rect l="0" t="0" r="r" b="b"/>
              <a:pathLst>
                <a:path w="302" h="943">
                  <a:moveTo>
                    <a:pt x="224" y="161"/>
                  </a:moveTo>
                  <a:cubicBezTo>
                    <a:pt x="239" y="166"/>
                    <a:pt x="251" y="170"/>
                    <a:pt x="251" y="190"/>
                  </a:cubicBezTo>
                  <a:cubicBezTo>
                    <a:pt x="252" y="213"/>
                    <a:pt x="254" y="258"/>
                    <a:pt x="257" y="288"/>
                  </a:cubicBezTo>
                  <a:cubicBezTo>
                    <a:pt x="260" y="318"/>
                    <a:pt x="269" y="382"/>
                    <a:pt x="270" y="402"/>
                  </a:cubicBezTo>
                  <a:cubicBezTo>
                    <a:pt x="270" y="422"/>
                    <a:pt x="273" y="465"/>
                    <a:pt x="272" y="470"/>
                  </a:cubicBezTo>
                  <a:cubicBezTo>
                    <a:pt x="272" y="475"/>
                    <a:pt x="268" y="474"/>
                    <a:pt x="269" y="482"/>
                  </a:cubicBezTo>
                  <a:cubicBezTo>
                    <a:pt x="271" y="490"/>
                    <a:pt x="271" y="498"/>
                    <a:pt x="267" y="503"/>
                  </a:cubicBezTo>
                  <a:cubicBezTo>
                    <a:pt x="262" y="509"/>
                    <a:pt x="265" y="515"/>
                    <a:pt x="265" y="515"/>
                  </a:cubicBezTo>
                  <a:cubicBezTo>
                    <a:pt x="302" y="514"/>
                    <a:pt x="302" y="514"/>
                    <a:pt x="302" y="514"/>
                  </a:cubicBezTo>
                  <a:cubicBezTo>
                    <a:pt x="299" y="661"/>
                    <a:pt x="299" y="661"/>
                    <a:pt x="299" y="661"/>
                  </a:cubicBezTo>
                  <a:cubicBezTo>
                    <a:pt x="241" y="707"/>
                    <a:pt x="241" y="707"/>
                    <a:pt x="241" y="707"/>
                  </a:cubicBezTo>
                  <a:cubicBezTo>
                    <a:pt x="241" y="707"/>
                    <a:pt x="232" y="701"/>
                    <a:pt x="224" y="700"/>
                  </a:cubicBezTo>
                  <a:cubicBezTo>
                    <a:pt x="224" y="520"/>
                    <a:pt x="224" y="520"/>
                    <a:pt x="224" y="520"/>
                  </a:cubicBezTo>
                  <a:cubicBezTo>
                    <a:pt x="231" y="519"/>
                    <a:pt x="231" y="519"/>
                    <a:pt x="231" y="519"/>
                  </a:cubicBezTo>
                  <a:cubicBezTo>
                    <a:pt x="231" y="519"/>
                    <a:pt x="229" y="509"/>
                    <a:pt x="231" y="502"/>
                  </a:cubicBezTo>
                  <a:cubicBezTo>
                    <a:pt x="234" y="495"/>
                    <a:pt x="233" y="488"/>
                    <a:pt x="231" y="481"/>
                  </a:cubicBezTo>
                  <a:cubicBezTo>
                    <a:pt x="231" y="481"/>
                    <a:pt x="229" y="488"/>
                    <a:pt x="224" y="489"/>
                  </a:cubicBezTo>
                  <a:lnTo>
                    <a:pt x="224" y="161"/>
                  </a:lnTo>
                  <a:close/>
                  <a:moveTo>
                    <a:pt x="142" y="0"/>
                  </a:moveTo>
                  <a:cubicBezTo>
                    <a:pt x="158" y="0"/>
                    <a:pt x="177" y="12"/>
                    <a:pt x="179" y="29"/>
                  </a:cubicBezTo>
                  <a:cubicBezTo>
                    <a:pt x="182" y="46"/>
                    <a:pt x="180" y="70"/>
                    <a:pt x="180" y="70"/>
                  </a:cubicBezTo>
                  <a:cubicBezTo>
                    <a:pt x="180" y="70"/>
                    <a:pt x="186" y="82"/>
                    <a:pt x="182" y="91"/>
                  </a:cubicBezTo>
                  <a:cubicBezTo>
                    <a:pt x="177" y="100"/>
                    <a:pt x="166" y="98"/>
                    <a:pt x="166" y="98"/>
                  </a:cubicBezTo>
                  <a:cubicBezTo>
                    <a:pt x="166" y="98"/>
                    <a:pt x="163" y="112"/>
                    <a:pt x="163" y="120"/>
                  </a:cubicBezTo>
                  <a:cubicBezTo>
                    <a:pt x="163" y="128"/>
                    <a:pt x="164" y="134"/>
                    <a:pt x="170" y="139"/>
                  </a:cubicBezTo>
                  <a:cubicBezTo>
                    <a:pt x="176" y="144"/>
                    <a:pt x="200" y="154"/>
                    <a:pt x="218" y="159"/>
                  </a:cubicBezTo>
                  <a:cubicBezTo>
                    <a:pt x="220" y="160"/>
                    <a:pt x="222" y="160"/>
                    <a:pt x="224" y="161"/>
                  </a:cubicBezTo>
                  <a:cubicBezTo>
                    <a:pt x="224" y="489"/>
                    <a:pt x="224" y="489"/>
                    <a:pt x="224" y="489"/>
                  </a:cubicBezTo>
                  <a:cubicBezTo>
                    <a:pt x="224" y="489"/>
                    <a:pt x="223" y="489"/>
                    <a:pt x="223" y="489"/>
                  </a:cubicBezTo>
                  <a:cubicBezTo>
                    <a:pt x="218" y="489"/>
                    <a:pt x="215" y="490"/>
                    <a:pt x="215" y="490"/>
                  </a:cubicBezTo>
                  <a:cubicBezTo>
                    <a:pt x="215" y="490"/>
                    <a:pt x="218" y="498"/>
                    <a:pt x="218" y="506"/>
                  </a:cubicBezTo>
                  <a:cubicBezTo>
                    <a:pt x="218" y="513"/>
                    <a:pt x="217" y="521"/>
                    <a:pt x="217" y="521"/>
                  </a:cubicBezTo>
                  <a:cubicBezTo>
                    <a:pt x="224" y="520"/>
                    <a:pt x="224" y="520"/>
                    <a:pt x="224" y="520"/>
                  </a:cubicBezTo>
                  <a:cubicBezTo>
                    <a:pt x="224" y="700"/>
                    <a:pt x="224" y="700"/>
                    <a:pt x="224" y="700"/>
                  </a:cubicBezTo>
                  <a:cubicBezTo>
                    <a:pt x="224" y="700"/>
                    <a:pt x="223" y="700"/>
                    <a:pt x="222" y="700"/>
                  </a:cubicBezTo>
                  <a:cubicBezTo>
                    <a:pt x="214" y="700"/>
                    <a:pt x="210" y="700"/>
                    <a:pt x="210" y="700"/>
                  </a:cubicBezTo>
                  <a:cubicBezTo>
                    <a:pt x="210" y="700"/>
                    <a:pt x="212" y="744"/>
                    <a:pt x="212" y="761"/>
                  </a:cubicBezTo>
                  <a:cubicBezTo>
                    <a:pt x="212" y="779"/>
                    <a:pt x="211" y="806"/>
                    <a:pt x="203" y="819"/>
                  </a:cubicBezTo>
                  <a:cubicBezTo>
                    <a:pt x="195" y="832"/>
                    <a:pt x="194" y="836"/>
                    <a:pt x="194" y="847"/>
                  </a:cubicBezTo>
                  <a:cubicBezTo>
                    <a:pt x="194" y="858"/>
                    <a:pt x="211" y="888"/>
                    <a:pt x="210" y="898"/>
                  </a:cubicBezTo>
                  <a:cubicBezTo>
                    <a:pt x="209" y="908"/>
                    <a:pt x="207" y="924"/>
                    <a:pt x="190" y="924"/>
                  </a:cubicBezTo>
                  <a:cubicBezTo>
                    <a:pt x="173" y="923"/>
                    <a:pt x="161" y="917"/>
                    <a:pt x="161" y="903"/>
                  </a:cubicBezTo>
                  <a:cubicBezTo>
                    <a:pt x="161" y="889"/>
                    <a:pt x="163" y="880"/>
                    <a:pt x="157" y="875"/>
                  </a:cubicBezTo>
                  <a:cubicBezTo>
                    <a:pt x="151" y="870"/>
                    <a:pt x="160" y="858"/>
                    <a:pt x="150" y="845"/>
                  </a:cubicBezTo>
                  <a:cubicBezTo>
                    <a:pt x="141" y="832"/>
                    <a:pt x="151" y="830"/>
                    <a:pt x="149" y="818"/>
                  </a:cubicBezTo>
                  <a:cubicBezTo>
                    <a:pt x="146" y="806"/>
                    <a:pt x="151" y="769"/>
                    <a:pt x="152" y="754"/>
                  </a:cubicBezTo>
                  <a:cubicBezTo>
                    <a:pt x="153" y="739"/>
                    <a:pt x="150" y="722"/>
                    <a:pt x="143" y="659"/>
                  </a:cubicBezTo>
                  <a:cubicBezTo>
                    <a:pt x="135" y="596"/>
                    <a:pt x="131" y="568"/>
                    <a:pt x="129" y="554"/>
                  </a:cubicBezTo>
                  <a:cubicBezTo>
                    <a:pt x="127" y="541"/>
                    <a:pt x="123" y="523"/>
                    <a:pt x="123" y="523"/>
                  </a:cubicBezTo>
                  <a:cubicBezTo>
                    <a:pt x="123" y="523"/>
                    <a:pt x="113" y="582"/>
                    <a:pt x="105" y="597"/>
                  </a:cubicBezTo>
                  <a:cubicBezTo>
                    <a:pt x="97" y="612"/>
                    <a:pt x="88" y="685"/>
                    <a:pt x="86" y="706"/>
                  </a:cubicBezTo>
                  <a:cubicBezTo>
                    <a:pt x="83" y="728"/>
                    <a:pt x="85" y="791"/>
                    <a:pt x="80" y="798"/>
                  </a:cubicBezTo>
                  <a:cubicBezTo>
                    <a:pt x="75" y="804"/>
                    <a:pt x="72" y="813"/>
                    <a:pt x="72" y="813"/>
                  </a:cubicBezTo>
                  <a:cubicBezTo>
                    <a:pt x="72" y="813"/>
                    <a:pt x="85" y="821"/>
                    <a:pt x="85" y="832"/>
                  </a:cubicBezTo>
                  <a:cubicBezTo>
                    <a:pt x="85" y="842"/>
                    <a:pt x="76" y="851"/>
                    <a:pt x="76" y="865"/>
                  </a:cubicBezTo>
                  <a:cubicBezTo>
                    <a:pt x="77" y="878"/>
                    <a:pt x="75" y="890"/>
                    <a:pt x="70" y="893"/>
                  </a:cubicBezTo>
                  <a:cubicBezTo>
                    <a:pt x="64" y="896"/>
                    <a:pt x="65" y="920"/>
                    <a:pt x="58" y="928"/>
                  </a:cubicBezTo>
                  <a:cubicBezTo>
                    <a:pt x="51" y="936"/>
                    <a:pt x="39" y="943"/>
                    <a:pt x="25" y="938"/>
                  </a:cubicBezTo>
                  <a:cubicBezTo>
                    <a:pt x="11" y="934"/>
                    <a:pt x="11" y="916"/>
                    <a:pt x="18" y="898"/>
                  </a:cubicBezTo>
                  <a:cubicBezTo>
                    <a:pt x="25" y="880"/>
                    <a:pt x="33" y="868"/>
                    <a:pt x="31" y="861"/>
                  </a:cubicBezTo>
                  <a:cubicBezTo>
                    <a:pt x="28" y="854"/>
                    <a:pt x="26" y="843"/>
                    <a:pt x="33" y="836"/>
                  </a:cubicBezTo>
                  <a:cubicBezTo>
                    <a:pt x="40" y="829"/>
                    <a:pt x="32" y="821"/>
                    <a:pt x="28" y="815"/>
                  </a:cubicBezTo>
                  <a:cubicBezTo>
                    <a:pt x="23" y="809"/>
                    <a:pt x="24" y="780"/>
                    <a:pt x="24" y="765"/>
                  </a:cubicBezTo>
                  <a:cubicBezTo>
                    <a:pt x="23" y="750"/>
                    <a:pt x="25" y="673"/>
                    <a:pt x="24" y="645"/>
                  </a:cubicBezTo>
                  <a:cubicBezTo>
                    <a:pt x="23" y="617"/>
                    <a:pt x="21" y="533"/>
                    <a:pt x="25" y="510"/>
                  </a:cubicBezTo>
                  <a:cubicBezTo>
                    <a:pt x="29" y="487"/>
                    <a:pt x="25" y="469"/>
                    <a:pt x="25" y="469"/>
                  </a:cubicBezTo>
                  <a:cubicBezTo>
                    <a:pt x="25" y="469"/>
                    <a:pt x="16" y="474"/>
                    <a:pt x="16" y="465"/>
                  </a:cubicBezTo>
                  <a:cubicBezTo>
                    <a:pt x="16" y="457"/>
                    <a:pt x="20" y="455"/>
                    <a:pt x="16" y="440"/>
                  </a:cubicBezTo>
                  <a:cubicBezTo>
                    <a:pt x="12" y="425"/>
                    <a:pt x="11" y="410"/>
                    <a:pt x="6" y="399"/>
                  </a:cubicBezTo>
                  <a:cubicBezTo>
                    <a:pt x="1" y="387"/>
                    <a:pt x="0" y="367"/>
                    <a:pt x="6" y="361"/>
                  </a:cubicBezTo>
                  <a:cubicBezTo>
                    <a:pt x="12" y="355"/>
                    <a:pt x="3" y="321"/>
                    <a:pt x="9" y="296"/>
                  </a:cubicBezTo>
                  <a:cubicBezTo>
                    <a:pt x="14" y="270"/>
                    <a:pt x="17" y="230"/>
                    <a:pt x="18" y="208"/>
                  </a:cubicBezTo>
                  <a:cubicBezTo>
                    <a:pt x="18" y="186"/>
                    <a:pt x="19" y="170"/>
                    <a:pt x="48" y="163"/>
                  </a:cubicBezTo>
                  <a:cubicBezTo>
                    <a:pt x="76" y="156"/>
                    <a:pt x="97" y="148"/>
                    <a:pt x="101" y="142"/>
                  </a:cubicBezTo>
                  <a:cubicBezTo>
                    <a:pt x="105" y="136"/>
                    <a:pt x="107" y="120"/>
                    <a:pt x="106" y="113"/>
                  </a:cubicBezTo>
                  <a:cubicBezTo>
                    <a:pt x="105" y="106"/>
                    <a:pt x="104" y="100"/>
                    <a:pt x="104" y="96"/>
                  </a:cubicBezTo>
                  <a:cubicBezTo>
                    <a:pt x="104" y="92"/>
                    <a:pt x="96" y="98"/>
                    <a:pt x="94" y="90"/>
                  </a:cubicBezTo>
                  <a:cubicBezTo>
                    <a:pt x="92" y="83"/>
                    <a:pt x="91" y="66"/>
                    <a:pt x="92" y="65"/>
                  </a:cubicBezTo>
                  <a:cubicBezTo>
                    <a:pt x="94" y="63"/>
                    <a:pt x="95" y="64"/>
                    <a:pt x="97" y="64"/>
                  </a:cubicBezTo>
                  <a:cubicBezTo>
                    <a:pt x="96" y="61"/>
                    <a:pt x="95" y="46"/>
                    <a:pt x="97" y="29"/>
                  </a:cubicBezTo>
                  <a:cubicBezTo>
                    <a:pt x="98" y="14"/>
                    <a:pt x="113" y="1"/>
                    <a:pt x="142" y="0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22"/>
            <p:cNvSpPr>
              <a:spLocks/>
            </p:cNvSpPr>
            <p:nvPr/>
          </p:nvSpPr>
          <p:spPr bwMode="auto">
            <a:xfrm>
              <a:off x="3309938" y="3201988"/>
              <a:ext cx="76200" cy="76200"/>
            </a:xfrm>
            <a:custGeom>
              <a:avLst/>
              <a:gdLst/>
              <a:ahLst/>
              <a:cxnLst>
                <a:cxn ang="0">
                  <a:pos x="7" y="32"/>
                </a:cxn>
                <a:cxn ang="0">
                  <a:pos x="7" y="10"/>
                </a:cxn>
                <a:cxn ang="0">
                  <a:pos x="32" y="8"/>
                </a:cxn>
                <a:cxn ang="0">
                  <a:pos x="13" y="13"/>
                </a:cxn>
                <a:cxn ang="0">
                  <a:pos x="7" y="32"/>
                </a:cxn>
              </a:cxnLst>
              <a:rect l="0" t="0" r="r" b="b"/>
              <a:pathLst>
                <a:path w="32" h="32">
                  <a:moveTo>
                    <a:pt x="7" y="32"/>
                  </a:moveTo>
                  <a:cubicBezTo>
                    <a:pt x="7" y="32"/>
                    <a:pt x="0" y="20"/>
                    <a:pt x="7" y="10"/>
                  </a:cubicBezTo>
                  <a:cubicBezTo>
                    <a:pt x="15" y="0"/>
                    <a:pt x="32" y="8"/>
                    <a:pt x="32" y="8"/>
                  </a:cubicBezTo>
                  <a:cubicBezTo>
                    <a:pt x="32" y="8"/>
                    <a:pt x="20" y="8"/>
                    <a:pt x="13" y="13"/>
                  </a:cubicBezTo>
                  <a:cubicBezTo>
                    <a:pt x="7" y="18"/>
                    <a:pt x="9" y="22"/>
                    <a:pt x="7" y="3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23"/>
            <p:cNvSpPr>
              <a:spLocks/>
            </p:cNvSpPr>
            <p:nvPr/>
          </p:nvSpPr>
          <p:spPr bwMode="auto">
            <a:xfrm>
              <a:off x="3827463" y="3302000"/>
              <a:ext cx="90488" cy="30162"/>
            </a:xfrm>
            <a:custGeom>
              <a:avLst/>
              <a:gdLst/>
              <a:ahLst/>
              <a:cxnLst>
                <a:cxn ang="0">
                  <a:pos x="0" y="12"/>
                </a:cxn>
                <a:cxn ang="0">
                  <a:pos x="18" y="0"/>
                </a:cxn>
                <a:cxn ang="0">
                  <a:pos x="38" y="13"/>
                </a:cxn>
                <a:cxn ang="0">
                  <a:pos x="17" y="6"/>
                </a:cxn>
                <a:cxn ang="0">
                  <a:pos x="0" y="12"/>
                </a:cxn>
              </a:cxnLst>
              <a:rect l="0" t="0" r="r" b="b"/>
              <a:pathLst>
                <a:path w="38" h="13">
                  <a:moveTo>
                    <a:pt x="0" y="12"/>
                  </a:moveTo>
                  <a:cubicBezTo>
                    <a:pt x="0" y="12"/>
                    <a:pt x="0" y="0"/>
                    <a:pt x="18" y="0"/>
                  </a:cubicBezTo>
                  <a:cubicBezTo>
                    <a:pt x="35" y="0"/>
                    <a:pt x="38" y="13"/>
                    <a:pt x="38" y="13"/>
                  </a:cubicBezTo>
                  <a:cubicBezTo>
                    <a:pt x="38" y="13"/>
                    <a:pt x="29" y="6"/>
                    <a:pt x="17" y="6"/>
                  </a:cubicBezTo>
                  <a:cubicBezTo>
                    <a:pt x="6" y="7"/>
                    <a:pt x="6" y="7"/>
                    <a:pt x="0" y="12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24"/>
            <p:cNvSpPr>
              <a:spLocks/>
            </p:cNvSpPr>
            <p:nvPr/>
          </p:nvSpPr>
          <p:spPr bwMode="auto">
            <a:xfrm>
              <a:off x="3435351" y="2500313"/>
              <a:ext cx="241300" cy="627062"/>
            </a:xfrm>
            <a:custGeom>
              <a:avLst/>
              <a:gdLst/>
              <a:ahLst/>
              <a:cxnLst>
                <a:cxn ang="0">
                  <a:pos x="97" y="0"/>
                </a:cxn>
                <a:cxn ang="0">
                  <a:pos x="101" y="7"/>
                </a:cxn>
                <a:cxn ang="0">
                  <a:pos x="87" y="123"/>
                </a:cxn>
                <a:cxn ang="0">
                  <a:pos x="92" y="262"/>
                </a:cxn>
                <a:cxn ang="0">
                  <a:pos x="64" y="263"/>
                </a:cxn>
                <a:cxn ang="0">
                  <a:pos x="0" y="250"/>
                </a:cxn>
                <a:cxn ang="0">
                  <a:pos x="13" y="220"/>
                </a:cxn>
                <a:cxn ang="0">
                  <a:pos x="32" y="69"/>
                </a:cxn>
                <a:cxn ang="0">
                  <a:pos x="32" y="14"/>
                </a:cxn>
                <a:cxn ang="0">
                  <a:pos x="34" y="12"/>
                </a:cxn>
                <a:cxn ang="0">
                  <a:pos x="37" y="3"/>
                </a:cxn>
                <a:cxn ang="0">
                  <a:pos x="69" y="29"/>
                </a:cxn>
                <a:cxn ang="0">
                  <a:pos x="97" y="0"/>
                </a:cxn>
              </a:cxnLst>
              <a:rect l="0" t="0" r="r" b="b"/>
              <a:pathLst>
                <a:path w="101" h="263">
                  <a:moveTo>
                    <a:pt x="97" y="0"/>
                  </a:moveTo>
                  <a:cubicBezTo>
                    <a:pt x="98" y="2"/>
                    <a:pt x="99" y="4"/>
                    <a:pt x="101" y="7"/>
                  </a:cubicBezTo>
                  <a:cubicBezTo>
                    <a:pt x="98" y="26"/>
                    <a:pt x="90" y="82"/>
                    <a:pt x="87" y="123"/>
                  </a:cubicBezTo>
                  <a:cubicBezTo>
                    <a:pt x="83" y="171"/>
                    <a:pt x="92" y="262"/>
                    <a:pt x="92" y="262"/>
                  </a:cubicBezTo>
                  <a:cubicBezTo>
                    <a:pt x="92" y="262"/>
                    <a:pt x="85" y="263"/>
                    <a:pt x="64" y="263"/>
                  </a:cubicBezTo>
                  <a:cubicBezTo>
                    <a:pt x="43" y="263"/>
                    <a:pt x="0" y="250"/>
                    <a:pt x="0" y="250"/>
                  </a:cubicBezTo>
                  <a:cubicBezTo>
                    <a:pt x="0" y="250"/>
                    <a:pt x="7" y="237"/>
                    <a:pt x="13" y="220"/>
                  </a:cubicBezTo>
                  <a:cubicBezTo>
                    <a:pt x="19" y="204"/>
                    <a:pt x="29" y="131"/>
                    <a:pt x="32" y="69"/>
                  </a:cubicBezTo>
                  <a:cubicBezTo>
                    <a:pt x="34" y="38"/>
                    <a:pt x="34" y="23"/>
                    <a:pt x="32" y="14"/>
                  </a:cubicBezTo>
                  <a:cubicBezTo>
                    <a:pt x="33" y="13"/>
                    <a:pt x="34" y="12"/>
                    <a:pt x="34" y="12"/>
                  </a:cubicBezTo>
                  <a:cubicBezTo>
                    <a:pt x="35" y="10"/>
                    <a:pt x="37" y="7"/>
                    <a:pt x="37" y="3"/>
                  </a:cubicBezTo>
                  <a:cubicBezTo>
                    <a:pt x="44" y="16"/>
                    <a:pt x="60" y="29"/>
                    <a:pt x="69" y="29"/>
                  </a:cubicBezTo>
                  <a:cubicBezTo>
                    <a:pt x="79" y="29"/>
                    <a:pt x="91" y="10"/>
                    <a:pt x="97" y="0"/>
                  </a:cubicBez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solidFill>
                  <a:schemeClr val="bg2"/>
                </a:solidFill>
              </a:endParaRPr>
            </a:p>
          </p:txBody>
        </p:sp>
        <p:sp>
          <p:nvSpPr>
            <p:cNvPr id="62" name="Freeform 25"/>
            <p:cNvSpPr>
              <a:spLocks/>
            </p:cNvSpPr>
            <p:nvPr/>
          </p:nvSpPr>
          <p:spPr bwMode="auto">
            <a:xfrm>
              <a:off x="3548063" y="2576513"/>
              <a:ext cx="96838" cy="617537"/>
            </a:xfrm>
            <a:custGeom>
              <a:avLst/>
              <a:gdLst/>
              <a:ahLst/>
              <a:cxnLst>
                <a:cxn ang="0">
                  <a:pos x="0" y="11"/>
                </a:cxn>
                <a:cxn ang="0">
                  <a:pos x="20" y="0"/>
                </a:cxn>
                <a:cxn ang="0">
                  <a:pos x="41" y="11"/>
                </a:cxn>
                <a:cxn ang="0">
                  <a:pos x="27" y="18"/>
                </a:cxn>
                <a:cxn ang="0">
                  <a:pos x="33" y="107"/>
                </a:cxn>
                <a:cxn ang="0">
                  <a:pos x="32" y="238"/>
                </a:cxn>
                <a:cxn ang="0">
                  <a:pos x="15" y="239"/>
                </a:cxn>
                <a:cxn ang="0">
                  <a:pos x="14" y="89"/>
                </a:cxn>
                <a:cxn ang="0">
                  <a:pos x="15" y="18"/>
                </a:cxn>
                <a:cxn ang="0">
                  <a:pos x="0" y="11"/>
                </a:cxn>
              </a:cxnLst>
              <a:rect l="0" t="0" r="r" b="b"/>
              <a:pathLst>
                <a:path w="41" h="259">
                  <a:moveTo>
                    <a:pt x="0" y="11"/>
                  </a:moveTo>
                  <a:cubicBezTo>
                    <a:pt x="0" y="11"/>
                    <a:pt x="7" y="0"/>
                    <a:pt x="20" y="0"/>
                  </a:cubicBezTo>
                  <a:cubicBezTo>
                    <a:pt x="33" y="0"/>
                    <a:pt x="41" y="11"/>
                    <a:pt x="41" y="11"/>
                  </a:cubicBezTo>
                  <a:cubicBezTo>
                    <a:pt x="41" y="11"/>
                    <a:pt x="27" y="8"/>
                    <a:pt x="27" y="18"/>
                  </a:cubicBezTo>
                  <a:cubicBezTo>
                    <a:pt x="28" y="27"/>
                    <a:pt x="33" y="76"/>
                    <a:pt x="33" y="107"/>
                  </a:cubicBezTo>
                  <a:cubicBezTo>
                    <a:pt x="33" y="139"/>
                    <a:pt x="35" y="222"/>
                    <a:pt x="32" y="238"/>
                  </a:cubicBezTo>
                  <a:cubicBezTo>
                    <a:pt x="28" y="253"/>
                    <a:pt x="17" y="259"/>
                    <a:pt x="15" y="239"/>
                  </a:cubicBezTo>
                  <a:cubicBezTo>
                    <a:pt x="12" y="219"/>
                    <a:pt x="13" y="110"/>
                    <a:pt x="14" y="89"/>
                  </a:cubicBezTo>
                  <a:cubicBezTo>
                    <a:pt x="14" y="68"/>
                    <a:pt x="18" y="24"/>
                    <a:pt x="15" y="18"/>
                  </a:cubicBezTo>
                  <a:cubicBezTo>
                    <a:pt x="13" y="12"/>
                    <a:pt x="7" y="8"/>
                    <a:pt x="0" y="1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>
                <a:ln>
                  <a:solidFill>
                    <a:schemeClr val="bg1"/>
                  </a:solidFill>
                </a:ln>
                <a:solidFill>
                  <a:schemeClr val="bg1"/>
                </a:solidFill>
              </a:endParaRPr>
            </a:p>
          </p:txBody>
        </p:sp>
      </p:grpSp>
      <p:sp>
        <p:nvSpPr>
          <p:cNvPr id="77" name="Прямоугольник 76"/>
          <p:cNvSpPr/>
          <p:nvPr/>
        </p:nvSpPr>
        <p:spPr>
          <a:xfrm>
            <a:off x="5032856" y="2381447"/>
            <a:ext cx="3859670" cy="488624"/>
          </a:xfrm>
          <a:prstGeom prst="rect">
            <a:avLst/>
          </a:prstGeom>
          <a:noFill/>
          <a:ln w="127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  <p:sp>
        <p:nvSpPr>
          <p:cNvPr id="78" name="Прямоугольник 77"/>
          <p:cNvSpPr/>
          <p:nvPr/>
        </p:nvSpPr>
        <p:spPr>
          <a:xfrm>
            <a:off x="5032856" y="2957517"/>
            <a:ext cx="3870017" cy="534317"/>
          </a:xfrm>
          <a:prstGeom prst="rect">
            <a:avLst/>
          </a:prstGeom>
          <a:noFill/>
          <a:ln w="127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  <p:sp>
        <p:nvSpPr>
          <p:cNvPr id="79" name="Прямоугольник 78"/>
          <p:cNvSpPr/>
          <p:nvPr/>
        </p:nvSpPr>
        <p:spPr>
          <a:xfrm>
            <a:off x="5050747" y="3591194"/>
            <a:ext cx="3841780" cy="593552"/>
          </a:xfrm>
          <a:prstGeom prst="rect">
            <a:avLst/>
          </a:prstGeom>
          <a:noFill/>
          <a:ln w="127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  <p:grpSp>
        <p:nvGrpSpPr>
          <p:cNvPr id="81" name="Group 66"/>
          <p:cNvGrpSpPr/>
          <p:nvPr/>
        </p:nvGrpSpPr>
        <p:grpSpPr>
          <a:xfrm>
            <a:off x="5154886" y="2972967"/>
            <a:ext cx="330093" cy="430043"/>
            <a:chOff x="3478213" y="1268413"/>
            <a:chExt cx="2051050" cy="3375025"/>
          </a:xfrm>
          <a:solidFill>
            <a:srgbClr val="002060"/>
          </a:solidFill>
        </p:grpSpPr>
        <p:sp>
          <p:nvSpPr>
            <p:cNvPr id="83" name="Freeform 7"/>
            <p:cNvSpPr>
              <a:spLocks noEditPoints="1"/>
            </p:cNvSpPr>
            <p:nvPr/>
          </p:nvSpPr>
          <p:spPr bwMode="auto">
            <a:xfrm>
              <a:off x="4160838" y="1268413"/>
              <a:ext cx="685800" cy="696913"/>
            </a:xfrm>
            <a:custGeom>
              <a:avLst/>
              <a:gdLst/>
              <a:ahLst/>
              <a:cxnLst>
                <a:cxn ang="0">
                  <a:pos x="161" y="328"/>
                </a:cxn>
                <a:cxn ang="0">
                  <a:pos x="323" y="164"/>
                </a:cxn>
                <a:cxn ang="0">
                  <a:pos x="161" y="0"/>
                </a:cxn>
                <a:cxn ang="0">
                  <a:pos x="0" y="164"/>
                </a:cxn>
                <a:cxn ang="0">
                  <a:pos x="161" y="328"/>
                </a:cxn>
                <a:cxn ang="0">
                  <a:pos x="161" y="328"/>
                </a:cxn>
                <a:cxn ang="0">
                  <a:pos x="161" y="328"/>
                </a:cxn>
              </a:cxnLst>
              <a:rect l="0" t="0" r="r" b="b"/>
              <a:pathLst>
                <a:path w="323" h="328">
                  <a:moveTo>
                    <a:pt x="161" y="328"/>
                  </a:moveTo>
                  <a:cubicBezTo>
                    <a:pt x="251" y="327"/>
                    <a:pt x="323" y="254"/>
                    <a:pt x="323" y="164"/>
                  </a:cubicBezTo>
                  <a:cubicBezTo>
                    <a:pt x="323" y="75"/>
                    <a:pt x="251" y="2"/>
                    <a:pt x="161" y="0"/>
                  </a:cubicBezTo>
                  <a:cubicBezTo>
                    <a:pt x="72" y="2"/>
                    <a:pt x="0" y="75"/>
                    <a:pt x="0" y="164"/>
                  </a:cubicBezTo>
                  <a:cubicBezTo>
                    <a:pt x="0" y="254"/>
                    <a:pt x="72" y="327"/>
                    <a:pt x="161" y="328"/>
                  </a:cubicBezTo>
                  <a:close/>
                  <a:moveTo>
                    <a:pt x="161" y="328"/>
                  </a:moveTo>
                  <a:cubicBezTo>
                    <a:pt x="161" y="328"/>
                    <a:pt x="161" y="328"/>
                    <a:pt x="161" y="328"/>
                  </a:cubicBezTo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Freeform 8"/>
            <p:cNvSpPr>
              <a:spLocks/>
            </p:cNvSpPr>
            <p:nvPr/>
          </p:nvSpPr>
          <p:spPr bwMode="auto">
            <a:xfrm>
              <a:off x="3478213" y="1987550"/>
              <a:ext cx="2051050" cy="2655888"/>
            </a:xfrm>
            <a:custGeom>
              <a:avLst/>
              <a:gdLst/>
              <a:ahLst/>
              <a:cxnLst>
                <a:cxn ang="0">
                  <a:pos x="901" y="261"/>
                </a:cxn>
                <a:cxn ang="0">
                  <a:pos x="769" y="256"/>
                </a:cxn>
                <a:cxn ang="0">
                  <a:pos x="740" y="213"/>
                </a:cxn>
                <a:cxn ang="0">
                  <a:pos x="623" y="62"/>
                </a:cxn>
                <a:cxn ang="0">
                  <a:pos x="524" y="0"/>
                </a:cxn>
                <a:cxn ang="0">
                  <a:pos x="524" y="0"/>
                </a:cxn>
                <a:cxn ang="0">
                  <a:pos x="484" y="41"/>
                </a:cxn>
                <a:cxn ang="0">
                  <a:pos x="482" y="40"/>
                </a:cxn>
                <a:cxn ang="0">
                  <a:pos x="524" y="312"/>
                </a:cxn>
                <a:cxn ang="0">
                  <a:pos x="484" y="366"/>
                </a:cxn>
                <a:cxn ang="0">
                  <a:pos x="484" y="366"/>
                </a:cxn>
                <a:cxn ang="0">
                  <a:pos x="482" y="365"/>
                </a:cxn>
                <a:cxn ang="0">
                  <a:pos x="481" y="366"/>
                </a:cxn>
                <a:cxn ang="0">
                  <a:pos x="481" y="366"/>
                </a:cxn>
                <a:cxn ang="0">
                  <a:pos x="441" y="312"/>
                </a:cxn>
                <a:cxn ang="0">
                  <a:pos x="482" y="40"/>
                </a:cxn>
                <a:cxn ang="0">
                  <a:pos x="481" y="41"/>
                </a:cxn>
                <a:cxn ang="0">
                  <a:pos x="441" y="0"/>
                </a:cxn>
                <a:cxn ang="0">
                  <a:pos x="441" y="0"/>
                </a:cxn>
                <a:cxn ang="0">
                  <a:pos x="342" y="62"/>
                </a:cxn>
                <a:cxn ang="0">
                  <a:pos x="225" y="213"/>
                </a:cxn>
                <a:cxn ang="0">
                  <a:pos x="196" y="256"/>
                </a:cxn>
                <a:cxn ang="0">
                  <a:pos x="64" y="261"/>
                </a:cxn>
                <a:cxn ang="0">
                  <a:pos x="0" y="325"/>
                </a:cxn>
                <a:cxn ang="0">
                  <a:pos x="64" y="389"/>
                </a:cxn>
                <a:cxn ang="0">
                  <a:pos x="64" y="389"/>
                </a:cxn>
                <a:cxn ang="0">
                  <a:pos x="256" y="371"/>
                </a:cxn>
                <a:cxn ang="0">
                  <a:pos x="313" y="311"/>
                </a:cxn>
                <a:cxn ang="0">
                  <a:pos x="313" y="500"/>
                </a:cxn>
                <a:cxn ang="0">
                  <a:pos x="312" y="564"/>
                </a:cxn>
                <a:cxn ang="0">
                  <a:pos x="311" y="1174"/>
                </a:cxn>
                <a:cxn ang="0">
                  <a:pos x="398" y="1250"/>
                </a:cxn>
                <a:cxn ang="0">
                  <a:pos x="474" y="1174"/>
                </a:cxn>
                <a:cxn ang="0">
                  <a:pos x="474" y="650"/>
                </a:cxn>
                <a:cxn ang="0">
                  <a:pos x="482" y="650"/>
                </a:cxn>
                <a:cxn ang="0">
                  <a:pos x="491" y="650"/>
                </a:cxn>
                <a:cxn ang="0">
                  <a:pos x="491" y="1174"/>
                </a:cxn>
                <a:cxn ang="0">
                  <a:pos x="566" y="1250"/>
                </a:cxn>
                <a:cxn ang="0">
                  <a:pos x="654" y="1174"/>
                </a:cxn>
                <a:cxn ang="0">
                  <a:pos x="653" y="564"/>
                </a:cxn>
                <a:cxn ang="0">
                  <a:pos x="652" y="500"/>
                </a:cxn>
                <a:cxn ang="0">
                  <a:pos x="652" y="311"/>
                </a:cxn>
                <a:cxn ang="0">
                  <a:pos x="709" y="371"/>
                </a:cxn>
                <a:cxn ang="0">
                  <a:pos x="901" y="389"/>
                </a:cxn>
                <a:cxn ang="0">
                  <a:pos x="901" y="389"/>
                </a:cxn>
                <a:cxn ang="0">
                  <a:pos x="965" y="325"/>
                </a:cxn>
                <a:cxn ang="0">
                  <a:pos x="901" y="261"/>
                </a:cxn>
              </a:cxnLst>
              <a:rect l="0" t="0" r="r" b="b"/>
              <a:pathLst>
                <a:path w="965" h="1250">
                  <a:moveTo>
                    <a:pt x="901" y="261"/>
                  </a:moveTo>
                  <a:cubicBezTo>
                    <a:pt x="854" y="261"/>
                    <a:pt x="795" y="259"/>
                    <a:pt x="769" y="256"/>
                  </a:cubicBezTo>
                  <a:cubicBezTo>
                    <a:pt x="761" y="245"/>
                    <a:pt x="749" y="227"/>
                    <a:pt x="740" y="213"/>
                  </a:cubicBezTo>
                  <a:cubicBezTo>
                    <a:pt x="706" y="162"/>
                    <a:pt x="667" y="103"/>
                    <a:pt x="623" y="62"/>
                  </a:cubicBezTo>
                  <a:cubicBezTo>
                    <a:pt x="591" y="31"/>
                    <a:pt x="562" y="10"/>
                    <a:pt x="524" y="0"/>
                  </a:cubicBezTo>
                  <a:cubicBezTo>
                    <a:pt x="524" y="0"/>
                    <a:pt x="524" y="0"/>
                    <a:pt x="524" y="0"/>
                  </a:cubicBezTo>
                  <a:cubicBezTo>
                    <a:pt x="484" y="41"/>
                    <a:pt x="484" y="41"/>
                    <a:pt x="484" y="41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524" y="312"/>
                    <a:pt x="524" y="312"/>
                    <a:pt x="524" y="312"/>
                  </a:cubicBezTo>
                  <a:cubicBezTo>
                    <a:pt x="484" y="366"/>
                    <a:pt x="484" y="366"/>
                    <a:pt x="484" y="366"/>
                  </a:cubicBezTo>
                  <a:cubicBezTo>
                    <a:pt x="484" y="366"/>
                    <a:pt x="484" y="366"/>
                    <a:pt x="484" y="366"/>
                  </a:cubicBezTo>
                  <a:cubicBezTo>
                    <a:pt x="482" y="365"/>
                    <a:pt x="482" y="365"/>
                    <a:pt x="482" y="365"/>
                  </a:cubicBezTo>
                  <a:cubicBezTo>
                    <a:pt x="481" y="366"/>
                    <a:pt x="481" y="366"/>
                    <a:pt x="481" y="366"/>
                  </a:cubicBezTo>
                  <a:cubicBezTo>
                    <a:pt x="481" y="366"/>
                    <a:pt x="481" y="366"/>
                    <a:pt x="481" y="366"/>
                  </a:cubicBezTo>
                  <a:cubicBezTo>
                    <a:pt x="441" y="312"/>
                    <a:pt x="441" y="312"/>
                    <a:pt x="441" y="312"/>
                  </a:cubicBezTo>
                  <a:cubicBezTo>
                    <a:pt x="482" y="40"/>
                    <a:pt x="482" y="40"/>
                    <a:pt x="482" y="40"/>
                  </a:cubicBezTo>
                  <a:cubicBezTo>
                    <a:pt x="481" y="41"/>
                    <a:pt x="481" y="41"/>
                    <a:pt x="481" y="41"/>
                  </a:cubicBezTo>
                  <a:cubicBezTo>
                    <a:pt x="441" y="0"/>
                    <a:pt x="441" y="0"/>
                    <a:pt x="441" y="0"/>
                  </a:cubicBezTo>
                  <a:cubicBezTo>
                    <a:pt x="441" y="0"/>
                    <a:pt x="441" y="0"/>
                    <a:pt x="441" y="0"/>
                  </a:cubicBezTo>
                  <a:cubicBezTo>
                    <a:pt x="403" y="10"/>
                    <a:pt x="374" y="31"/>
                    <a:pt x="342" y="62"/>
                  </a:cubicBezTo>
                  <a:cubicBezTo>
                    <a:pt x="298" y="103"/>
                    <a:pt x="259" y="162"/>
                    <a:pt x="225" y="213"/>
                  </a:cubicBezTo>
                  <a:cubicBezTo>
                    <a:pt x="216" y="227"/>
                    <a:pt x="204" y="245"/>
                    <a:pt x="196" y="256"/>
                  </a:cubicBezTo>
                  <a:cubicBezTo>
                    <a:pt x="170" y="259"/>
                    <a:pt x="111" y="261"/>
                    <a:pt x="64" y="261"/>
                  </a:cubicBezTo>
                  <a:cubicBezTo>
                    <a:pt x="29" y="261"/>
                    <a:pt x="0" y="290"/>
                    <a:pt x="0" y="325"/>
                  </a:cubicBezTo>
                  <a:cubicBezTo>
                    <a:pt x="0" y="360"/>
                    <a:pt x="29" y="389"/>
                    <a:pt x="64" y="389"/>
                  </a:cubicBezTo>
                  <a:cubicBezTo>
                    <a:pt x="64" y="389"/>
                    <a:pt x="64" y="389"/>
                    <a:pt x="64" y="389"/>
                  </a:cubicBezTo>
                  <a:cubicBezTo>
                    <a:pt x="219" y="389"/>
                    <a:pt x="246" y="376"/>
                    <a:pt x="256" y="371"/>
                  </a:cubicBezTo>
                  <a:cubicBezTo>
                    <a:pt x="276" y="362"/>
                    <a:pt x="290" y="344"/>
                    <a:pt x="313" y="311"/>
                  </a:cubicBezTo>
                  <a:cubicBezTo>
                    <a:pt x="313" y="500"/>
                    <a:pt x="313" y="500"/>
                    <a:pt x="313" y="500"/>
                  </a:cubicBezTo>
                  <a:cubicBezTo>
                    <a:pt x="313" y="528"/>
                    <a:pt x="309" y="560"/>
                    <a:pt x="312" y="564"/>
                  </a:cubicBezTo>
                  <a:cubicBezTo>
                    <a:pt x="311" y="567"/>
                    <a:pt x="311" y="1174"/>
                    <a:pt x="311" y="1174"/>
                  </a:cubicBezTo>
                  <a:cubicBezTo>
                    <a:pt x="311" y="1216"/>
                    <a:pt x="357" y="1250"/>
                    <a:pt x="398" y="1250"/>
                  </a:cubicBezTo>
                  <a:cubicBezTo>
                    <a:pt x="440" y="1250"/>
                    <a:pt x="474" y="1216"/>
                    <a:pt x="474" y="1174"/>
                  </a:cubicBezTo>
                  <a:cubicBezTo>
                    <a:pt x="474" y="650"/>
                    <a:pt x="474" y="650"/>
                    <a:pt x="474" y="650"/>
                  </a:cubicBezTo>
                  <a:cubicBezTo>
                    <a:pt x="482" y="650"/>
                    <a:pt x="482" y="650"/>
                    <a:pt x="482" y="650"/>
                  </a:cubicBezTo>
                  <a:cubicBezTo>
                    <a:pt x="491" y="650"/>
                    <a:pt x="491" y="650"/>
                    <a:pt x="491" y="650"/>
                  </a:cubicBezTo>
                  <a:cubicBezTo>
                    <a:pt x="491" y="1174"/>
                    <a:pt x="491" y="1174"/>
                    <a:pt x="491" y="1174"/>
                  </a:cubicBezTo>
                  <a:cubicBezTo>
                    <a:pt x="491" y="1216"/>
                    <a:pt x="525" y="1250"/>
                    <a:pt x="566" y="1250"/>
                  </a:cubicBezTo>
                  <a:cubicBezTo>
                    <a:pt x="608" y="1250"/>
                    <a:pt x="654" y="1216"/>
                    <a:pt x="654" y="1174"/>
                  </a:cubicBezTo>
                  <a:cubicBezTo>
                    <a:pt x="654" y="1174"/>
                    <a:pt x="654" y="567"/>
                    <a:pt x="653" y="564"/>
                  </a:cubicBezTo>
                  <a:cubicBezTo>
                    <a:pt x="656" y="560"/>
                    <a:pt x="652" y="528"/>
                    <a:pt x="652" y="500"/>
                  </a:cubicBezTo>
                  <a:cubicBezTo>
                    <a:pt x="652" y="311"/>
                    <a:pt x="652" y="311"/>
                    <a:pt x="652" y="311"/>
                  </a:cubicBezTo>
                  <a:cubicBezTo>
                    <a:pt x="675" y="344"/>
                    <a:pt x="689" y="362"/>
                    <a:pt x="709" y="371"/>
                  </a:cubicBezTo>
                  <a:cubicBezTo>
                    <a:pt x="719" y="376"/>
                    <a:pt x="746" y="389"/>
                    <a:pt x="901" y="389"/>
                  </a:cubicBezTo>
                  <a:cubicBezTo>
                    <a:pt x="901" y="389"/>
                    <a:pt x="901" y="389"/>
                    <a:pt x="901" y="389"/>
                  </a:cubicBezTo>
                  <a:cubicBezTo>
                    <a:pt x="936" y="389"/>
                    <a:pt x="965" y="360"/>
                    <a:pt x="965" y="325"/>
                  </a:cubicBezTo>
                  <a:cubicBezTo>
                    <a:pt x="965" y="290"/>
                    <a:pt x="936" y="261"/>
                    <a:pt x="901" y="261"/>
                  </a:cubicBez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99" name="Прямая соединительная линия 98"/>
          <p:cNvCxnSpPr>
            <a:cxnSpLocks/>
          </p:cNvCxnSpPr>
          <p:nvPr/>
        </p:nvCxnSpPr>
        <p:spPr>
          <a:xfrm>
            <a:off x="4617734" y="997121"/>
            <a:ext cx="0" cy="3475660"/>
          </a:xfrm>
          <a:prstGeom prst="line">
            <a:avLst/>
          </a:prstGeom>
          <a:ln w="3810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Прямоугольный треугольник 99"/>
          <p:cNvSpPr/>
          <p:nvPr/>
        </p:nvSpPr>
        <p:spPr>
          <a:xfrm rot="5400000" flipV="1">
            <a:off x="573969" y="539687"/>
            <a:ext cx="93852" cy="586346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grpSp>
        <p:nvGrpSpPr>
          <p:cNvPr id="101" name="Group 33"/>
          <p:cNvGrpSpPr/>
          <p:nvPr/>
        </p:nvGrpSpPr>
        <p:grpSpPr>
          <a:xfrm>
            <a:off x="5352883" y="3632631"/>
            <a:ext cx="151176" cy="471040"/>
            <a:chOff x="4948238" y="2751138"/>
            <a:chExt cx="585788" cy="2011362"/>
          </a:xfrm>
        </p:grpSpPr>
        <p:sp>
          <p:nvSpPr>
            <p:cNvPr id="104" name="Freeform 13"/>
            <p:cNvSpPr>
              <a:spLocks/>
            </p:cNvSpPr>
            <p:nvPr/>
          </p:nvSpPr>
          <p:spPr bwMode="auto">
            <a:xfrm>
              <a:off x="4948238" y="2751138"/>
              <a:ext cx="585788" cy="2011362"/>
            </a:xfrm>
            <a:custGeom>
              <a:avLst/>
              <a:gdLst/>
              <a:ahLst/>
              <a:cxnLst>
                <a:cxn ang="0">
                  <a:pos x="102" y="0"/>
                </a:cxn>
                <a:cxn ang="0">
                  <a:pos x="144" y="41"/>
                </a:cxn>
                <a:cxn ang="0">
                  <a:pos x="140" y="85"/>
                </a:cxn>
                <a:cxn ang="0">
                  <a:pos x="136" y="92"/>
                </a:cxn>
                <a:cxn ang="0">
                  <a:pos x="131" y="113"/>
                </a:cxn>
                <a:cxn ang="0">
                  <a:pos x="124" y="124"/>
                </a:cxn>
                <a:cxn ang="0">
                  <a:pos x="132" y="139"/>
                </a:cxn>
                <a:cxn ang="0">
                  <a:pos x="168" y="154"/>
                </a:cxn>
                <a:cxn ang="0">
                  <a:pos x="194" y="179"/>
                </a:cxn>
                <a:cxn ang="0">
                  <a:pos x="220" y="221"/>
                </a:cxn>
                <a:cxn ang="0">
                  <a:pos x="242" y="268"/>
                </a:cxn>
                <a:cxn ang="0">
                  <a:pos x="200" y="292"/>
                </a:cxn>
                <a:cxn ang="0">
                  <a:pos x="181" y="284"/>
                </a:cxn>
                <a:cxn ang="0">
                  <a:pos x="194" y="361"/>
                </a:cxn>
                <a:cxn ang="0">
                  <a:pos x="203" y="440"/>
                </a:cxn>
                <a:cxn ang="0">
                  <a:pos x="188" y="448"/>
                </a:cxn>
                <a:cxn ang="0">
                  <a:pos x="176" y="549"/>
                </a:cxn>
                <a:cxn ang="0">
                  <a:pos x="162" y="646"/>
                </a:cxn>
                <a:cxn ang="0">
                  <a:pos x="160" y="707"/>
                </a:cxn>
                <a:cxn ang="0">
                  <a:pos x="188" y="746"/>
                </a:cxn>
                <a:cxn ang="0">
                  <a:pos x="221" y="753"/>
                </a:cxn>
                <a:cxn ang="0">
                  <a:pos x="217" y="768"/>
                </a:cxn>
                <a:cxn ang="0">
                  <a:pos x="165" y="763"/>
                </a:cxn>
                <a:cxn ang="0">
                  <a:pos x="146" y="755"/>
                </a:cxn>
                <a:cxn ang="0">
                  <a:pos x="132" y="765"/>
                </a:cxn>
                <a:cxn ang="0">
                  <a:pos x="112" y="753"/>
                </a:cxn>
                <a:cxn ang="0">
                  <a:pos x="109" y="720"/>
                </a:cxn>
                <a:cxn ang="0">
                  <a:pos x="113" y="683"/>
                </a:cxn>
                <a:cxn ang="0">
                  <a:pos x="106" y="629"/>
                </a:cxn>
                <a:cxn ang="0">
                  <a:pos x="106" y="585"/>
                </a:cxn>
                <a:cxn ang="0">
                  <a:pos x="111" y="544"/>
                </a:cxn>
                <a:cxn ang="0">
                  <a:pos x="110" y="516"/>
                </a:cxn>
                <a:cxn ang="0">
                  <a:pos x="95" y="594"/>
                </a:cxn>
                <a:cxn ang="0">
                  <a:pos x="87" y="685"/>
                </a:cxn>
                <a:cxn ang="0">
                  <a:pos x="73" y="742"/>
                </a:cxn>
                <a:cxn ang="0">
                  <a:pos x="68" y="767"/>
                </a:cxn>
                <a:cxn ang="0">
                  <a:pos x="75" y="798"/>
                </a:cxn>
                <a:cxn ang="0">
                  <a:pos x="69" y="843"/>
                </a:cxn>
                <a:cxn ang="0">
                  <a:pos x="30" y="816"/>
                </a:cxn>
                <a:cxn ang="0">
                  <a:pos x="27" y="772"/>
                </a:cxn>
                <a:cxn ang="0">
                  <a:pos x="22" y="738"/>
                </a:cxn>
                <a:cxn ang="0">
                  <a:pos x="22" y="690"/>
                </a:cxn>
                <a:cxn ang="0">
                  <a:pos x="29" y="607"/>
                </a:cxn>
                <a:cxn ang="0">
                  <a:pos x="38" y="506"/>
                </a:cxn>
                <a:cxn ang="0">
                  <a:pos x="39" y="453"/>
                </a:cxn>
                <a:cxn ang="0">
                  <a:pos x="13" y="442"/>
                </a:cxn>
                <a:cxn ang="0">
                  <a:pos x="23" y="379"/>
                </a:cxn>
                <a:cxn ang="0">
                  <a:pos x="37" y="314"/>
                </a:cxn>
                <a:cxn ang="0">
                  <a:pos x="33" y="270"/>
                </a:cxn>
                <a:cxn ang="0">
                  <a:pos x="10" y="214"/>
                </a:cxn>
                <a:cxn ang="0">
                  <a:pos x="9" y="152"/>
                </a:cxn>
                <a:cxn ang="0">
                  <a:pos x="47" y="139"/>
                </a:cxn>
                <a:cxn ang="0">
                  <a:pos x="67" y="116"/>
                </a:cxn>
                <a:cxn ang="0">
                  <a:pos x="74" y="107"/>
                </a:cxn>
                <a:cxn ang="0">
                  <a:pos x="72" y="93"/>
                </a:cxn>
                <a:cxn ang="0">
                  <a:pos x="61" y="79"/>
                </a:cxn>
                <a:cxn ang="0">
                  <a:pos x="60" y="33"/>
                </a:cxn>
                <a:cxn ang="0">
                  <a:pos x="102" y="0"/>
                </a:cxn>
              </a:cxnLst>
              <a:rect l="0" t="0" r="r" b="b"/>
              <a:pathLst>
                <a:path w="246" h="843">
                  <a:moveTo>
                    <a:pt x="102" y="0"/>
                  </a:moveTo>
                  <a:cubicBezTo>
                    <a:pt x="118" y="0"/>
                    <a:pt x="144" y="16"/>
                    <a:pt x="144" y="41"/>
                  </a:cubicBezTo>
                  <a:cubicBezTo>
                    <a:pt x="144" y="66"/>
                    <a:pt x="142" y="77"/>
                    <a:pt x="140" y="85"/>
                  </a:cubicBezTo>
                  <a:cubicBezTo>
                    <a:pt x="138" y="93"/>
                    <a:pt x="136" y="92"/>
                    <a:pt x="136" y="92"/>
                  </a:cubicBezTo>
                  <a:cubicBezTo>
                    <a:pt x="136" y="92"/>
                    <a:pt x="136" y="109"/>
                    <a:pt x="131" y="113"/>
                  </a:cubicBezTo>
                  <a:cubicBezTo>
                    <a:pt x="125" y="117"/>
                    <a:pt x="124" y="119"/>
                    <a:pt x="124" y="124"/>
                  </a:cubicBezTo>
                  <a:cubicBezTo>
                    <a:pt x="124" y="129"/>
                    <a:pt x="127" y="133"/>
                    <a:pt x="132" y="139"/>
                  </a:cubicBezTo>
                  <a:cubicBezTo>
                    <a:pt x="137" y="144"/>
                    <a:pt x="157" y="150"/>
                    <a:pt x="168" y="154"/>
                  </a:cubicBezTo>
                  <a:cubicBezTo>
                    <a:pt x="179" y="158"/>
                    <a:pt x="188" y="165"/>
                    <a:pt x="194" y="179"/>
                  </a:cubicBezTo>
                  <a:cubicBezTo>
                    <a:pt x="200" y="192"/>
                    <a:pt x="209" y="209"/>
                    <a:pt x="220" y="221"/>
                  </a:cubicBezTo>
                  <a:cubicBezTo>
                    <a:pt x="232" y="232"/>
                    <a:pt x="246" y="251"/>
                    <a:pt x="242" y="268"/>
                  </a:cubicBezTo>
                  <a:cubicBezTo>
                    <a:pt x="238" y="286"/>
                    <a:pt x="213" y="299"/>
                    <a:pt x="200" y="292"/>
                  </a:cubicBezTo>
                  <a:cubicBezTo>
                    <a:pt x="186" y="284"/>
                    <a:pt x="181" y="284"/>
                    <a:pt x="181" y="284"/>
                  </a:cubicBezTo>
                  <a:cubicBezTo>
                    <a:pt x="181" y="284"/>
                    <a:pt x="190" y="322"/>
                    <a:pt x="194" y="361"/>
                  </a:cubicBezTo>
                  <a:cubicBezTo>
                    <a:pt x="198" y="400"/>
                    <a:pt x="209" y="437"/>
                    <a:pt x="203" y="440"/>
                  </a:cubicBezTo>
                  <a:cubicBezTo>
                    <a:pt x="197" y="444"/>
                    <a:pt x="188" y="448"/>
                    <a:pt x="188" y="448"/>
                  </a:cubicBezTo>
                  <a:cubicBezTo>
                    <a:pt x="188" y="448"/>
                    <a:pt x="186" y="502"/>
                    <a:pt x="176" y="549"/>
                  </a:cubicBezTo>
                  <a:cubicBezTo>
                    <a:pt x="167" y="597"/>
                    <a:pt x="163" y="618"/>
                    <a:pt x="162" y="646"/>
                  </a:cubicBezTo>
                  <a:cubicBezTo>
                    <a:pt x="160" y="674"/>
                    <a:pt x="157" y="695"/>
                    <a:pt x="160" y="707"/>
                  </a:cubicBezTo>
                  <a:cubicBezTo>
                    <a:pt x="162" y="718"/>
                    <a:pt x="179" y="742"/>
                    <a:pt x="188" y="746"/>
                  </a:cubicBezTo>
                  <a:cubicBezTo>
                    <a:pt x="197" y="750"/>
                    <a:pt x="214" y="750"/>
                    <a:pt x="221" y="753"/>
                  </a:cubicBezTo>
                  <a:cubicBezTo>
                    <a:pt x="228" y="756"/>
                    <a:pt x="233" y="765"/>
                    <a:pt x="217" y="768"/>
                  </a:cubicBezTo>
                  <a:cubicBezTo>
                    <a:pt x="202" y="770"/>
                    <a:pt x="172" y="766"/>
                    <a:pt x="165" y="763"/>
                  </a:cubicBezTo>
                  <a:cubicBezTo>
                    <a:pt x="157" y="761"/>
                    <a:pt x="146" y="755"/>
                    <a:pt x="146" y="755"/>
                  </a:cubicBezTo>
                  <a:cubicBezTo>
                    <a:pt x="146" y="755"/>
                    <a:pt x="149" y="765"/>
                    <a:pt x="132" y="765"/>
                  </a:cubicBezTo>
                  <a:cubicBezTo>
                    <a:pt x="116" y="765"/>
                    <a:pt x="112" y="763"/>
                    <a:pt x="112" y="753"/>
                  </a:cubicBezTo>
                  <a:cubicBezTo>
                    <a:pt x="111" y="742"/>
                    <a:pt x="112" y="728"/>
                    <a:pt x="109" y="720"/>
                  </a:cubicBezTo>
                  <a:cubicBezTo>
                    <a:pt x="107" y="713"/>
                    <a:pt x="119" y="693"/>
                    <a:pt x="113" y="683"/>
                  </a:cubicBezTo>
                  <a:cubicBezTo>
                    <a:pt x="107" y="672"/>
                    <a:pt x="101" y="645"/>
                    <a:pt x="106" y="629"/>
                  </a:cubicBezTo>
                  <a:cubicBezTo>
                    <a:pt x="112" y="612"/>
                    <a:pt x="104" y="596"/>
                    <a:pt x="106" y="585"/>
                  </a:cubicBezTo>
                  <a:cubicBezTo>
                    <a:pt x="108" y="575"/>
                    <a:pt x="111" y="561"/>
                    <a:pt x="111" y="544"/>
                  </a:cubicBezTo>
                  <a:cubicBezTo>
                    <a:pt x="111" y="528"/>
                    <a:pt x="110" y="516"/>
                    <a:pt x="110" y="516"/>
                  </a:cubicBezTo>
                  <a:cubicBezTo>
                    <a:pt x="110" y="516"/>
                    <a:pt x="98" y="577"/>
                    <a:pt x="95" y="594"/>
                  </a:cubicBezTo>
                  <a:cubicBezTo>
                    <a:pt x="92" y="610"/>
                    <a:pt x="87" y="668"/>
                    <a:pt x="87" y="685"/>
                  </a:cubicBezTo>
                  <a:cubicBezTo>
                    <a:pt x="87" y="703"/>
                    <a:pt x="74" y="727"/>
                    <a:pt x="73" y="742"/>
                  </a:cubicBezTo>
                  <a:cubicBezTo>
                    <a:pt x="73" y="758"/>
                    <a:pt x="72" y="767"/>
                    <a:pt x="68" y="767"/>
                  </a:cubicBezTo>
                  <a:cubicBezTo>
                    <a:pt x="63" y="767"/>
                    <a:pt x="72" y="785"/>
                    <a:pt x="75" y="798"/>
                  </a:cubicBezTo>
                  <a:cubicBezTo>
                    <a:pt x="78" y="812"/>
                    <a:pt x="87" y="843"/>
                    <a:pt x="69" y="843"/>
                  </a:cubicBezTo>
                  <a:cubicBezTo>
                    <a:pt x="51" y="843"/>
                    <a:pt x="31" y="835"/>
                    <a:pt x="30" y="816"/>
                  </a:cubicBezTo>
                  <a:cubicBezTo>
                    <a:pt x="29" y="796"/>
                    <a:pt x="32" y="780"/>
                    <a:pt x="27" y="772"/>
                  </a:cubicBezTo>
                  <a:cubicBezTo>
                    <a:pt x="22" y="765"/>
                    <a:pt x="21" y="748"/>
                    <a:pt x="22" y="738"/>
                  </a:cubicBezTo>
                  <a:cubicBezTo>
                    <a:pt x="23" y="728"/>
                    <a:pt x="19" y="712"/>
                    <a:pt x="22" y="690"/>
                  </a:cubicBezTo>
                  <a:cubicBezTo>
                    <a:pt x="24" y="669"/>
                    <a:pt x="24" y="634"/>
                    <a:pt x="29" y="607"/>
                  </a:cubicBezTo>
                  <a:cubicBezTo>
                    <a:pt x="34" y="580"/>
                    <a:pt x="36" y="539"/>
                    <a:pt x="38" y="506"/>
                  </a:cubicBezTo>
                  <a:cubicBezTo>
                    <a:pt x="41" y="474"/>
                    <a:pt x="43" y="458"/>
                    <a:pt x="39" y="453"/>
                  </a:cubicBezTo>
                  <a:cubicBezTo>
                    <a:pt x="36" y="448"/>
                    <a:pt x="18" y="443"/>
                    <a:pt x="13" y="442"/>
                  </a:cubicBezTo>
                  <a:cubicBezTo>
                    <a:pt x="8" y="441"/>
                    <a:pt x="19" y="407"/>
                    <a:pt x="23" y="379"/>
                  </a:cubicBezTo>
                  <a:cubicBezTo>
                    <a:pt x="26" y="351"/>
                    <a:pt x="33" y="334"/>
                    <a:pt x="37" y="314"/>
                  </a:cubicBezTo>
                  <a:cubicBezTo>
                    <a:pt x="41" y="294"/>
                    <a:pt x="41" y="285"/>
                    <a:pt x="33" y="270"/>
                  </a:cubicBezTo>
                  <a:cubicBezTo>
                    <a:pt x="24" y="256"/>
                    <a:pt x="14" y="247"/>
                    <a:pt x="10" y="214"/>
                  </a:cubicBezTo>
                  <a:cubicBezTo>
                    <a:pt x="6" y="182"/>
                    <a:pt x="0" y="160"/>
                    <a:pt x="9" y="152"/>
                  </a:cubicBezTo>
                  <a:cubicBezTo>
                    <a:pt x="18" y="144"/>
                    <a:pt x="34" y="149"/>
                    <a:pt x="47" y="139"/>
                  </a:cubicBezTo>
                  <a:cubicBezTo>
                    <a:pt x="59" y="129"/>
                    <a:pt x="61" y="117"/>
                    <a:pt x="67" y="116"/>
                  </a:cubicBezTo>
                  <a:cubicBezTo>
                    <a:pt x="73" y="115"/>
                    <a:pt x="74" y="114"/>
                    <a:pt x="74" y="107"/>
                  </a:cubicBezTo>
                  <a:cubicBezTo>
                    <a:pt x="74" y="100"/>
                    <a:pt x="72" y="93"/>
                    <a:pt x="72" y="93"/>
                  </a:cubicBezTo>
                  <a:cubicBezTo>
                    <a:pt x="72" y="93"/>
                    <a:pt x="63" y="87"/>
                    <a:pt x="61" y="79"/>
                  </a:cubicBezTo>
                  <a:cubicBezTo>
                    <a:pt x="59" y="70"/>
                    <a:pt x="58" y="48"/>
                    <a:pt x="60" y="33"/>
                  </a:cubicBezTo>
                  <a:cubicBezTo>
                    <a:pt x="63" y="18"/>
                    <a:pt x="76" y="0"/>
                    <a:pt x="102" y="0"/>
                  </a:cubicBezTo>
                  <a:close/>
                </a:path>
              </a:pathLst>
            </a:custGeom>
            <a:solidFill>
              <a:srgbClr val="00206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Freeform 14"/>
            <p:cNvSpPr>
              <a:spLocks/>
            </p:cNvSpPr>
            <p:nvPr/>
          </p:nvSpPr>
          <p:spPr bwMode="auto">
            <a:xfrm>
              <a:off x="5111751" y="3011488"/>
              <a:ext cx="146050" cy="111125"/>
            </a:xfrm>
            <a:custGeom>
              <a:avLst/>
              <a:gdLst/>
              <a:ahLst/>
              <a:cxnLst>
                <a:cxn ang="0">
                  <a:pos x="57" y="21"/>
                </a:cxn>
                <a:cxn ang="0">
                  <a:pos x="61" y="27"/>
                </a:cxn>
                <a:cxn ang="0">
                  <a:pos x="58" y="47"/>
                </a:cxn>
                <a:cxn ang="0">
                  <a:pos x="45" y="27"/>
                </a:cxn>
                <a:cxn ang="0">
                  <a:pos x="35" y="35"/>
                </a:cxn>
                <a:cxn ang="0">
                  <a:pos x="33" y="44"/>
                </a:cxn>
                <a:cxn ang="0">
                  <a:pos x="0" y="7"/>
                </a:cxn>
                <a:cxn ang="0">
                  <a:pos x="5" y="0"/>
                </a:cxn>
                <a:cxn ang="0">
                  <a:pos x="44" y="26"/>
                </a:cxn>
                <a:cxn ang="0">
                  <a:pos x="57" y="21"/>
                </a:cxn>
              </a:cxnLst>
              <a:rect l="0" t="0" r="r" b="b"/>
              <a:pathLst>
                <a:path w="61" h="47">
                  <a:moveTo>
                    <a:pt x="57" y="21"/>
                  </a:moveTo>
                  <a:cubicBezTo>
                    <a:pt x="58" y="23"/>
                    <a:pt x="59" y="25"/>
                    <a:pt x="61" y="27"/>
                  </a:cubicBezTo>
                  <a:cubicBezTo>
                    <a:pt x="59" y="34"/>
                    <a:pt x="58" y="41"/>
                    <a:pt x="58" y="47"/>
                  </a:cubicBezTo>
                  <a:cubicBezTo>
                    <a:pt x="49" y="41"/>
                    <a:pt x="53" y="28"/>
                    <a:pt x="45" y="27"/>
                  </a:cubicBezTo>
                  <a:cubicBezTo>
                    <a:pt x="37" y="26"/>
                    <a:pt x="36" y="30"/>
                    <a:pt x="35" y="35"/>
                  </a:cubicBezTo>
                  <a:cubicBezTo>
                    <a:pt x="34" y="40"/>
                    <a:pt x="33" y="44"/>
                    <a:pt x="33" y="44"/>
                  </a:cubicBezTo>
                  <a:cubicBezTo>
                    <a:pt x="33" y="44"/>
                    <a:pt x="7" y="17"/>
                    <a:pt x="0" y="7"/>
                  </a:cubicBezTo>
                  <a:cubicBezTo>
                    <a:pt x="3" y="6"/>
                    <a:pt x="4" y="4"/>
                    <a:pt x="5" y="0"/>
                  </a:cubicBezTo>
                  <a:cubicBezTo>
                    <a:pt x="13" y="9"/>
                    <a:pt x="34" y="26"/>
                    <a:pt x="44" y="26"/>
                  </a:cubicBezTo>
                  <a:cubicBezTo>
                    <a:pt x="49" y="26"/>
                    <a:pt x="53" y="24"/>
                    <a:pt x="57" y="2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Freeform 15"/>
            <p:cNvSpPr>
              <a:spLocks/>
            </p:cNvSpPr>
            <p:nvPr/>
          </p:nvSpPr>
          <p:spPr bwMode="auto">
            <a:xfrm>
              <a:off x="5262563" y="3311525"/>
              <a:ext cx="66675" cy="84137"/>
            </a:xfrm>
            <a:custGeom>
              <a:avLst/>
              <a:gdLst/>
              <a:ahLst/>
              <a:cxnLst>
                <a:cxn ang="0">
                  <a:pos x="15" y="1"/>
                </a:cxn>
                <a:cxn ang="0">
                  <a:pos x="0" y="0"/>
                </a:cxn>
                <a:cxn ang="0">
                  <a:pos x="13" y="19"/>
                </a:cxn>
                <a:cxn ang="0">
                  <a:pos x="13" y="33"/>
                </a:cxn>
                <a:cxn ang="0">
                  <a:pos x="24" y="35"/>
                </a:cxn>
                <a:cxn ang="0">
                  <a:pos x="25" y="16"/>
                </a:cxn>
                <a:cxn ang="0">
                  <a:pos x="15" y="1"/>
                </a:cxn>
              </a:cxnLst>
              <a:rect l="0" t="0" r="r" b="b"/>
              <a:pathLst>
                <a:path w="28" h="35">
                  <a:moveTo>
                    <a:pt x="15" y="1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3" y="9"/>
                    <a:pt x="13" y="19"/>
                  </a:cubicBezTo>
                  <a:cubicBezTo>
                    <a:pt x="13" y="28"/>
                    <a:pt x="13" y="33"/>
                    <a:pt x="13" y="33"/>
                  </a:cubicBezTo>
                  <a:cubicBezTo>
                    <a:pt x="24" y="35"/>
                    <a:pt x="24" y="35"/>
                    <a:pt x="24" y="35"/>
                  </a:cubicBezTo>
                  <a:cubicBezTo>
                    <a:pt x="24" y="35"/>
                    <a:pt x="28" y="26"/>
                    <a:pt x="25" y="16"/>
                  </a:cubicBezTo>
                  <a:cubicBezTo>
                    <a:pt x="21" y="7"/>
                    <a:pt x="18" y="4"/>
                    <a:pt x="15" y="1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Freeform 16"/>
            <p:cNvSpPr>
              <a:spLocks/>
            </p:cNvSpPr>
            <p:nvPr/>
          </p:nvSpPr>
          <p:spPr bwMode="auto">
            <a:xfrm>
              <a:off x="5300663" y="3514725"/>
              <a:ext cx="25400" cy="73025"/>
            </a:xfrm>
            <a:custGeom>
              <a:avLst/>
              <a:gdLst/>
              <a:ahLst/>
              <a:cxnLst>
                <a:cxn ang="0">
                  <a:pos x="3" y="0"/>
                </a:cxn>
                <a:cxn ang="0">
                  <a:pos x="0" y="23"/>
                </a:cxn>
                <a:cxn ang="0">
                  <a:pos x="0" y="31"/>
                </a:cxn>
                <a:cxn ang="0">
                  <a:pos x="11" y="29"/>
                </a:cxn>
                <a:cxn ang="0">
                  <a:pos x="3" y="0"/>
                </a:cxn>
              </a:cxnLst>
              <a:rect l="0" t="0" r="r" b="b"/>
              <a:pathLst>
                <a:path w="11" h="31">
                  <a:moveTo>
                    <a:pt x="3" y="0"/>
                  </a:moveTo>
                  <a:cubicBezTo>
                    <a:pt x="3" y="0"/>
                    <a:pt x="1" y="18"/>
                    <a:pt x="0" y="23"/>
                  </a:cubicBezTo>
                  <a:cubicBezTo>
                    <a:pt x="0" y="29"/>
                    <a:pt x="0" y="31"/>
                    <a:pt x="0" y="31"/>
                  </a:cubicBezTo>
                  <a:cubicBezTo>
                    <a:pt x="11" y="29"/>
                    <a:pt x="11" y="29"/>
                    <a:pt x="11" y="29"/>
                  </a:cubicBezTo>
                  <a:cubicBezTo>
                    <a:pt x="11" y="29"/>
                    <a:pt x="8" y="15"/>
                    <a:pt x="3" y="0"/>
                  </a:cubicBez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sp>
        <p:nvSpPr>
          <p:cNvPr id="56" name="Прямоугольник 55"/>
          <p:cNvSpPr/>
          <p:nvPr/>
        </p:nvSpPr>
        <p:spPr>
          <a:xfrm>
            <a:off x="5032856" y="1193672"/>
            <a:ext cx="3859670" cy="444585"/>
          </a:xfrm>
          <a:prstGeom prst="rect">
            <a:avLst/>
          </a:prstGeom>
          <a:noFill/>
          <a:ln w="1270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  <p:sp>
        <p:nvSpPr>
          <p:cNvPr id="63" name="Прямоугольник 62"/>
          <p:cNvSpPr/>
          <p:nvPr/>
        </p:nvSpPr>
        <p:spPr>
          <a:xfrm>
            <a:off x="5610000" y="1255026"/>
            <a:ext cx="3224917" cy="253916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ru-RU" sz="1050" dirty="0" err="1"/>
              <a:t>СУРы</a:t>
            </a:r>
            <a:r>
              <a:rPr lang="ru-RU" sz="1050" dirty="0"/>
              <a:t> полноценно не работают</a:t>
            </a:r>
          </a:p>
        </p:txBody>
      </p:sp>
      <p:sp>
        <p:nvSpPr>
          <p:cNvPr id="67" name="Freeform 57"/>
          <p:cNvSpPr>
            <a:spLocks noEditPoints="1"/>
          </p:cNvSpPr>
          <p:nvPr/>
        </p:nvSpPr>
        <p:spPr bwMode="auto">
          <a:xfrm>
            <a:off x="5144538" y="1279508"/>
            <a:ext cx="273585" cy="259806"/>
          </a:xfrm>
          <a:custGeom>
            <a:avLst/>
            <a:gdLst/>
            <a:ahLst/>
            <a:cxnLst>
              <a:cxn ang="0">
                <a:pos x="62" y="56"/>
              </a:cxn>
              <a:cxn ang="0">
                <a:pos x="56" y="62"/>
              </a:cxn>
              <a:cxn ang="0">
                <a:pos x="48" y="65"/>
              </a:cxn>
              <a:cxn ang="0">
                <a:pos x="40" y="62"/>
              </a:cxn>
              <a:cxn ang="0">
                <a:pos x="32" y="54"/>
              </a:cxn>
              <a:cxn ang="0">
                <a:pos x="28" y="46"/>
              </a:cxn>
              <a:cxn ang="0">
                <a:pos x="32" y="37"/>
              </a:cxn>
              <a:cxn ang="0">
                <a:pos x="28" y="34"/>
              </a:cxn>
              <a:cxn ang="0">
                <a:pos x="20" y="37"/>
              </a:cxn>
              <a:cxn ang="0">
                <a:pos x="12" y="34"/>
              </a:cxn>
              <a:cxn ang="0">
                <a:pos x="3" y="25"/>
              </a:cxn>
              <a:cxn ang="0">
                <a:pos x="0" y="17"/>
              </a:cxn>
              <a:cxn ang="0">
                <a:pos x="4" y="9"/>
              </a:cxn>
              <a:cxn ang="0">
                <a:pos x="9" y="3"/>
              </a:cxn>
              <a:cxn ang="0">
                <a:pos x="18" y="0"/>
              </a:cxn>
              <a:cxn ang="0">
                <a:pos x="26" y="3"/>
              </a:cxn>
              <a:cxn ang="0">
                <a:pos x="34" y="12"/>
              </a:cxn>
              <a:cxn ang="0">
                <a:pos x="37" y="20"/>
              </a:cxn>
              <a:cxn ang="0">
                <a:pos x="34" y="28"/>
              </a:cxn>
              <a:cxn ang="0">
                <a:pos x="37" y="32"/>
              </a:cxn>
              <a:cxn ang="0">
                <a:pos x="46" y="28"/>
              </a:cxn>
              <a:cxn ang="0">
                <a:pos x="54" y="32"/>
              </a:cxn>
              <a:cxn ang="0">
                <a:pos x="62" y="40"/>
              </a:cxn>
              <a:cxn ang="0">
                <a:pos x="66" y="48"/>
              </a:cxn>
              <a:cxn ang="0">
                <a:pos x="62" y="56"/>
              </a:cxn>
              <a:cxn ang="0">
                <a:pos x="29" y="17"/>
              </a:cxn>
              <a:cxn ang="0">
                <a:pos x="20" y="9"/>
              </a:cxn>
              <a:cxn ang="0">
                <a:pos x="18" y="8"/>
              </a:cxn>
              <a:cxn ang="0">
                <a:pos x="15" y="9"/>
              </a:cxn>
              <a:cxn ang="0">
                <a:pos x="9" y="15"/>
              </a:cxn>
              <a:cxn ang="0">
                <a:pos x="8" y="17"/>
              </a:cxn>
              <a:cxn ang="0">
                <a:pos x="9" y="20"/>
              </a:cxn>
              <a:cxn ang="0">
                <a:pos x="17" y="28"/>
              </a:cxn>
              <a:cxn ang="0">
                <a:pos x="20" y="29"/>
              </a:cxn>
              <a:cxn ang="0">
                <a:pos x="23" y="28"/>
              </a:cxn>
              <a:cxn ang="0">
                <a:pos x="20" y="24"/>
              </a:cxn>
              <a:cxn ang="0">
                <a:pos x="24" y="20"/>
              </a:cxn>
              <a:cxn ang="0">
                <a:pos x="28" y="23"/>
              </a:cxn>
              <a:cxn ang="0">
                <a:pos x="30" y="20"/>
              </a:cxn>
              <a:cxn ang="0">
                <a:pos x="29" y="17"/>
              </a:cxn>
              <a:cxn ang="0">
                <a:pos x="57" y="45"/>
              </a:cxn>
              <a:cxn ang="0">
                <a:pos x="48" y="37"/>
              </a:cxn>
              <a:cxn ang="0">
                <a:pos x="46" y="36"/>
              </a:cxn>
              <a:cxn ang="0">
                <a:pos x="43" y="37"/>
              </a:cxn>
              <a:cxn ang="0">
                <a:pos x="46" y="42"/>
              </a:cxn>
              <a:cxn ang="0">
                <a:pos x="42" y="46"/>
              </a:cxn>
              <a:cxn ang="0">
                <a:pos x="37" y="43"/>
              </a:cxn>
              <a:cxn ang="0">
                <a:pos x="36" y="46"/>
              </a:cxn>
              <a:cxn ang="0">
                <a:pos x="37" y="48"/>
              </a:cxn>
              <a:cxn ang="0">
                <a:pos x="45" y="57"/>
              </a:cxn>
              <a:cxn ang="0">
                <a:pos x="48" y="58"/>
              </a:cxn>
              <a:cxn ang="0">
                <a:pos x="51" y="57"/>
              </a:cxn>
              <a:cxn ang="0">
                <a:pos x="57" y="51"/>
              </a:cxn>
              <a:cxn ang="0">
                <a:pos x="58" y="48"/>
              </a:cxn>
              <a:cxn ang="0">
                <a:pos x="57" y="45"/>
              </a:cxn>
            </a:cxnLst>
            <a:rect l="0" t="0" r="r" b="b"/>
            <a:pathLst>
              <a:path w="66" h="65">
                <a:moveTo>
                  <a:pt x="62" y="56"/>
                </a:moveTo>
                <a:cubicBezTo>
                  <a:pt x="56" y="62"/>
                  <a:pt x="56" y="62"/>
                  <a:pt x="56" y="62"/>
                </a:cubicBezTo>
                <a:cubicBezTo>
                  <a:pt x="54" y="64"/>
                  <a:pt x="51" y="65"/>
                  <a:pt x="48" y="65"/>
                </a:cubicBezTo>
                <a:cubicBezTo>
                  <a:pt x="45" y="65"/>
                  <a:pt x="42" y="64"/>
                  <a:pt x="40" y="62"/>
                </a:cubicBezTo>
                <a:cubicBezTo>
                  <a:pt x="32" y="54"/>
                  <a:pt x="32" y="54"/>
                  <a:pt x="32" y="54"/>
                </a:cubicBezTo>
                <a:cubicBezTo>
                  <a:pt x="30" y="52"/>
                  <a:pt x="28" y="49"/>
                  <a:pt x="28" y="46"/>
                </a:cubicBezTo>
                <a:cubicBezTo>
                  <a:pt x="28" y="42"/>
                  <a:pt x="30" y="39"/>
                  <a:pt x="32" y="37"/>
                </a:cubicBezTo>
                <a:cubicBezTo>
                  <a:pt x="28" y="34"/>
                  <a:pt x="28" y="34"/>
                  <a:pt x="28" y="34"/>
                </a:cubicBezTo>
                <a:cubicBezTo>
                  <a:pt x="26" y="36"/>
                  <a:pt x="23" y="37"/>
                  <a:pt x="20" y="37"/>
                </a:cubicBezTo>
                <a:cubicBezTo>
                  <a:pt x="17" y="37"/>
                  <a:pt x="14" y="36"/>
                  <a:pt x="12" y="34"/>
                </a:cubicBezTo>
                <a:cubicBezTo>
                  <a:pt x="3" y="25"/>
                  <a:pt x="3" y="25"/>
                  <a:pt x="3" y="25"/>
                </a:cubicBezTo>
                <a:cubicBezTo>
                  <a:pt x="1" y="23"/>
                  <a:pt x="0" y="20"/>
                  <a:pt x="0" y="17"/>
                </a:cubicBezTo>
                <a:cubicBezTo>
                  <a:pt x="0" y="14"/>
                  <a:pt x="1" y="11"/>
                  <a:pt x="4" y="9"/>
                </a:cubicBezTo>
                <a:cubicBezTo>
                  <a:pt x="9" y="3"/>
                  <a:pt x="9" y="3"/>
                  <a:pt x="9" y="3"/>
                </a:cubicBezTo>
                <a:cubicBezTo>
                  <a:pt x="12" y="1"/>
                  <a:pt x="15" y="0"/>
                  <a:pt x="18" y="0"/>
                </a:cubicBezTo>
                <a:cubicBezTo>
                  <a:pt x="21" y="0"/>
                  <a:pt x="24" y="1"/>
                  <a:pt x="26" y="3"/>
                </a:cubicBezTo>
                <a:cubicBezTo>
                  <a:pt x="34" y="12"/>
                  <a:pt x="34" y="12"/>
                  <a:pt x="34" y="12"/>
                </a:cubicBezTo>
                <a:cubicBezTo>
                  <a:pt x="36" y="14"/>
                  <a:pt x="37" y="17"/>
                  <a:pt x="37" y="20"/>
                </a:cubicBezTo>
                <a:cubicBezTo>
                  <a:pt x="37" y="23"/>
                  <a:pt x="36" y="26"/>
                  <a:pt x="34" y="28"/>
                </a:cubicBezTo>
                <a:cubicBezTo>
                  <a:pt x="37" y="32"/>
                  <a:pt x="37" y="32"/>
                  <a:pt x="37" y="32"/>
                </a:cubicBezTo>
                <a:cubicBezTo>
                  <a:pt x="40" y="30"/>
                  <a:pt x="43" y="28"/>
                  <a:pt x="46" y="28"/>
                </a:cubicBezTo>
                <a:cubicBezTo>
                  <a:pt x="49" y="28"/>
                  <a:pt x="52" y="29"/>
                  <a:pt x="54" y="32"/>
                </a:cubicBezTo>
                <a:cubicBezTo>
                  <a:pt x="62" y="40"/>
                  <a:pt x="62" y="40"/>
                  <a:pt x="62" y="40"/>
                </a:cubicBezTo>
                <a:cubicBezTo>
                  <a:pt x="64" y="42"/>
                  <a:pt x="66" y="45"/>
                  <a:pt x="66" y="48"/>
                </a:cubicBezTo>
                <a:cubicBezTo>
                  <a:pt x="66" y="51"/>
                  <a:pt x="64" y="54"/>
                  <a:pt x="62" y="56"/>
                </a:cubicBezTo>
                <a:close/>
                <a:moveTo>
                  <a:pt x="29" y="17"/>
                </a:moveTo>
                <a:cubicBezTo>
                  <a:pt x="20" y="9"/>
                  <a:pt x="20" y="9"/>
                  <a:pt x="20" y="9"/>
                </a:cubicBezTo>
                <a:cubicBezTo>
                  <a:pt x="20" y="8"/>
                  <a:pt x="19" y="8"/>
                  <a:pt x="18" y="8"/>
                </a:cubicBezTo>
                <a:cubicBezTo>
                  <a:pt x="17" y="8"/>
                  <a:pt x="16" y="8"/>
                  <a:pt x="15" y="9"/>
                </a:cubicBezTo>
                <a:cubicBezTo>
                  <a:pt x="9" y="15"/>
                  <a:pt x="9" y="15"/>
                  <a:pt x="9" y="15"/>
                </a:cubicBezTo>
                <a:cubicBezTo>
                  <a:pt x="8" y="15"/>
                  <a:pt x="8" y="16"/>
                  <a:pt x="8" y="17"/>
                </a:cubicBezTo>
                <a:cubicBezTo>
                  <a:pt x="8" y="18"/>
                  <a:pt x="8" y="19"/>
                  <a:pt x="9" y="20"/>
                </a:cubicBezTo>
                <a:cubicBezTo>
                  <a:pt x="17" y="28"/>
                  <a:pt x="17" y="28"/>
                  <a:pt x="17" y="28"/>
                </a:cubicBezTo>
                <a:cubicBezTo>
                  <a:pt x="18" y="29"/>
                  <a:pt x="19" y="29"/>
                  <a:pt x="20" y="29"/>
                </a:cubicBezTo>
                <a:cubicBezTo>
                  <a:pt x="21" y="29"/>
                  <a:pt x="22" y="29"/>
                  <a:pt x="23" y="28"/>
                </a:cubicBezTo>
                <a:cubicBezTo>
                  <a:pt x="22" y="27"/>
                  <a:pt x="20" y="26"/>
                  <a:pt x="20" y="24"/>
                </a:cubicBezTo>
                <a:cubicBezTo>
                  <a:pt x="20" y="22"/>
                  <a:pt x="22" y="20"/>
                  <a:pt x="24" y="20"/>
                </a:cubicBezTo>
                <a:cubicBezTo>
                  <a:pt x="26" y="20"/>
                  <a:pt x="27" y="21"/>
                  <a:pt x="28" y="23"/>
                </a:cubicBezTo>
                <a:cubicBezTo>
                  <a:pt x="29" y="22"/>
                  <a:pt x="30" y="21"/>
                  <a:pt x="30" y="20"/>
                </a:cubicBezTo>
                <a:cubicBezTo>
                  <a:pt x="30" y="19"/>
                  <a:pt x="29" y="18"/>
                  <a:pt x="29" y="17"/>
                </a:cubicBezTo>
                <a:close/>
                <a:moveTo>
                  <a:pt x="57" y="45"/>
                </a:moveTo>
                <a:cubicBezTo>
                  <a:pt x="48" y="37"/>
                  <a:pt x="48" y="37"/>
                  <a:pt x="48" y="37"/>
                </a:cubicBezTo>
                <a:cubicBezTo>
                  <a:pt x="48" y="36"/>
                  <a:pt x="47" y="36"/>
                  <a:pt x="46" y="36"/>
                </a:cubicBezTo>
                <a:cubicBezTo>
                  <a:pt x="45" y="36"/>
                  <a:pt x="44" y="36"/>
                  <a:pt x="43" y="37"/>
                </a:cubicBezTo>
                <a:cubicBezTo>
                  <a:pt x="44" y="39"/>
                  <a:pt x="46" y="40"/>
                  <a:pt x="46" y="42"/>
                </a:cubicBezTo>
                <a:cubicBezTo>
                  <a:pt x="46" y="44"/>
                  <a:pt x="44" y="46"/>
                  <a:pt x="42" y="46"/>
                </a:cubicBezTo>
                <a:cubicBezTo>
                  <a:pt x="40" y="46"/>
                  <a:pt x="39" y="44"/>
                  <a:pt x="37" y="43"/>
                </a:cubicBezTo>
                <a:cubicBezTo>
                  <a:pt x="37" y="43"/>
                  <a:pt x="36" y="44"/>
                  <a:pt x="36" y="46"/>
                </a:cubicBezTo>
                <a:cubicBezTo>
                  <a:pt x="36" y="47"/>
                  <a:pt x="36" y="48"/>
                  <a:pt x="37" y="48"/>
                </a:cubicBezTo>
                <a:cubicBezTo>
                  <a:pt x="45" y="57"/>
                  <a:pt x="45" y="57"/>
                  <a:pt x="45" y="57"/>
                </a:cubicBezTo>
                <a:cubicBezTo>
                  <a:pt x="46" y="57"/>
                  <a:pt x="47" y="58"/>
                  <a:pt x="48" y="58"/>
                </a:cubicBezTo>
                <a:cubicBezTo>
                  <a:pt x="49" y="58"/>
                  <a:pt x="50" y="57"/>
                  <a:pt x="51" y="57"/>
                </a:cubicBezTo>
                <a:cubicBezTo>
                  <a:pt x="57" y="51"/>
                  <a:pt x="57" y="51"/>
                  <a:pt x="57" y="51"/>
                </a:cubicBezTo>
                <a:cubicBezTo>
                  <a:pt x="58" y="50"/>
                  <a:pt x="58" y="49"/>
                  <a:pt x="58" y="48"/>
                </a:cubicBezTo>
                <a:cubicBezTo>
                  <a:pt x="58" y="47"/>
                  <a:pt x="58" y="46"/>
                  <a:pt x="57" y="45"/>
                </a:cubicBezTo>
                <a:close/>
              </a:path>
            </a:pathLst>
          </a:custGeom>
          <a:solidFill>
            <a:srgbClr val="002060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xmlns="" id="{4774A179-D71B-470F-AC2F-614B94884673}"/>
              </a:ext>
            </a:extLst>
          </p:cNvPr>
          <p:cNvSpPr/>
          <p:nvPr/>
        </p:nvSpPr>
        <p:spPr>
          <a:xfrm>
            <a:off x="424296" y="4552279"/>
            <a:ext cx="8292055" cy="48882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68" name="Прямоугольник 67">
            <a:extLst>
              <a:ext uri="{FF2B5EF4-FFF2-40B4-BE49-F238E27FC236}">
                <a16:creationId xmlns:a16="http://schemas.microsoft.com/office/drawing/2014/main" xmlns="" id="{07391D4D-97D0-496D-8FC7-7036544EDFB2}"/>
              </a:ext>
            </a:extLst>
          </p:cNvPr>
          <p:cNvSpPr/>
          <p:nvPr/>
        </p:nvSpPr>
        <p:spPr>
          <a:xfrm>
            <a:off x="566900" y="4579437"/>
            <a:ext cx="80500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</a:rPr>
              <a:t>Каждый год госорганы вводят новые требования к бизнесу – при отсутствии «родовых» критериев </a:t>
            </a:r>
            <a:r>
              <a:rPr lang="ru-RU" sz="1200" i="1" dirty="0">
                <a:solidFill>
                  <a:schemeClr val="bg1"/>
                </a:solidFill>
              </a:rPr>
              <a:t>(когда госрегулирование нужно, когда - нет)</a:t>
            </a:r>
            <a:endParaRPr lang="ru-RU" sz="1200" i="1" dirty="0">
              <a:solidFill>
                <a:schemeClr val="bg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9123668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2" name="Прямая со стрелкой 81">
            <a:extLst>
              <a:ext uri="{FF2B5EF4-FFF2-40B4-BE49-F238E27FC236}">
                <a16:creationId xmlns:a16="http://schemas.microsoft.com/office/drawing/2014/main" xmlns="" id="{6BFED873-D1B1-45F1-B37C-2B922DB613A5}"/>
              </a:ext>
            </a:extLst>
          </p:cNvPr>
          <p:cNvCxnSpPr>
            <a:cxnSpLocks/>
          </p:cNvCxnSpPr>
          <p:nvPr/>
        </p:nvCxnSpPr>
        <p:spPr>
          <a:xfrm>
            <a:off x="4908943" y="3493462"/>
            <a:ext cx="0" cy="177221"/>
          </a:xfrm>
          <a:prstGeom prst="straightConnector1">
            <a:avLst/>
          </a:prstGeom>
          <a:ln w="19050">
            <a:solidFill>
              <a:srgbClr val="104D7F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3F034170-11FF-401D-8B0A-7A2CF653A770}"/>
              </a:ext>
            </a:extLst>
          </p:cNvPr>
          <p:cNvSpPr/>
          <p:nvPr/>
        </p:nvSpPr>
        <p:spPr>
          <a:xfrm>
            <a:off x="-18280" y="4592250"/>
            <a:ext cx="9180560" cy="55708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cxnSp>
        <p:nvCxnSpPr>
          <p:cNvPr id="90" name="Прямая со стрелкой 89">
            <a:extLst>
              <a:ext uri="{FF2B5EF4-FFF2-40B4-BE49-F238E27FC236}">
                <a16:creationId xmlns:a16="http://schemas.microsoft.com/office/drawing/2014/main" xmlns="" id="{F7A5F815-0F45-4CD7-AAB6-D240A9AF3AD0}"/>
              </a:ext>
            </a:extLst>
          </p:cNvPr>
          <p:cNvCxnSpPr>
            <a:cxnSpLocks/>
          </p:cNvCxnSpPr>
          <p:nvPr/>
        </p:nvCxnSpPr>
        <p:spPr>
          <a:xfrm>
            <a:off x="4908943" y="2974999"/>
            <a:ext cx="0" cy="177221"/>
          </a:xfrm>
          <a:prstGeom prst="straightConnector1">
            <a:avLst/>
          </a:prstGeom>
          <a:ln w="19050">
            <a:solidFill>
              <a:srgbClr val="104D7F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4" name="Прямая со стрелкой 83">
            <a:extLst>
              <a:ext uri="{FF2B5EF4-FFF2-40B4-BE49-F238E27FC236}">
                <a16:creationId xmlns:a16="http://schemas.microsoft.com/office/drawing/2014/main" xmlns="" id="{433B7675-F6BD-493D-AC50-1479CB791D33}"/>
              </a:ext>
            </a:extLst>
          </p:cNvPr>
          <p:cNvCxnSpPr>
            <a:cxnSpLocks/>
          </p:cNvCxnSpPr>
          <p:nvPr/>
        </p:nvCxnSpPr>
        <p:spPr>
          <a:xfrm>
            <a:off x="4908943" y="2313078"/>
            <a:ext cx="0" cy="177221"/>
          </a:xfrm>
          <a:prstGeom prst="straightConnector1">
            <a:avLst/>
          </a:prstGeom>
          <a:ln w="19050">
            <a:solidFill>
              <a:srgbClr val="104D7F"/>
            </a:solidFill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" name="Соединитель: уступ 3">
            <a:extLst>
              <a:ext uri="{FF2B5EF4-FFF2-40B4-BE49-F238E27FC236}">
                <a16:creationId xmlns:a16="http://schemas.microsoft.com/office/drawing/2014/main" xmlns="" id="{4909D444-397C-4BCC-9783-4297A97F1E9E}"/>
              </a:ext>
            </a:extLst>
          </p:cNvPr>
          <p:cNvCxnSpPr>
            <a:cxnSpLocks/>
            <a:stCxn id="52" idx="1"/>
            <a:endCxn id="43" idx="0"/>
          </p:cNvCxnSpPr>
          <p:nvPr/>
        </p:nvCxnSpPr>
        <p:spPr>
          <a:xfrm rot="10800000" flipV="1">
            <a:off x="1661681" y="1133285"/>
            <a:ext cx="1648979" cy="799331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Прямоугольник 51"/>
          <p:cNvSpPr/>
          <p:nvPr/>
        </p:nvSpPr>
        <p:spPr>
          <a:xfrm>
            <a:off x="3310659" y="902453"/>
            <a:ext cx="2034756" cy="461665"/>
          </a:xfrm>
          <a:prstGeom prst="rect">
            <a:avLst/>
          </a:prstGeom>
          <a:solidFill>
            <a:srgbClr val="104D7F"/>
          </a:solidFill>
          <a:ln>
            <a:solidFill>
              <a:srgbClr val="104D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"/>
            <a:ext cx="9144000" cy="613112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475" y="285694"/>
            <a:ext cx="1048552" cy="460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66689" y="440291"/>
            <a:ext cx="8410622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104D7F"/>
                </a:solidFill>
              </a:rPr>
              <a:t>УСЛОВИЯ УСТАНОВЛЕНИЯ ТРЕБОВАНИЙ К БИЗНЕСУ</a:t>
            </a: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8CFD41BD-4CE7-4885-8BC6-EEA5D5AEF799}"/>
              </a:ext>
            </a:extLst>
          </p:cNvPr>
          <p:cNvSpPr/>
          <p:nvPr/>
        </p:nvSpPr>
        <p:spPr>
          <a:xfrm>
            <a:off x="3435129" y="924410"/>
            <a:ext cx="178581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РИСКИ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xmlns="" id="{19416CD2-F0A9-4CB6-A9F4-5E161301EC14}"/>
              </a:ext>
            </a:extLst>
          </p:cNvPr>
          <p:cNvSpPr/>
          <p:nvPr/>
        </p:nvSpPr>
        <p:spPr>
          <a:xfrm>
            <a:off x="195768" y="1932617"/>
            <a:ext cx="2931824" cy="930131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b="1" dirty="0">
              <a:solidFill>
                <a:srgbClr val="002060"/>
              </a:solidFill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xmlns="" id="{DADA7B68-DE42-4A6A-B6C4-CBEC14311EBA}"/>
              </a:ext>
            </a:extLst>
          </p:cNvPr>
          <p:cNvSpPr/>
          <p:nvPr/>
        </p:nvSpPr>
        <p:spPr>
          <a:xfrm>
            <a:off x="1030910" y="2139387"/>
            <a:ext cx="2267154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Свобода предпринимательства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FB06ADEC-377E-4046-8F67-8F9C4980253C}"/>
              </a:ext>
            </a:extLst>
          </p:cNvPr>
          <p:cNvSpPr/>
          <p:nvPr/>
        </p:nvSpPr>
        <p:spPr>
          <a:xfrm rot="16200000">
            <a:off x="3589152" y="2924898"/>
            <a:ext cx="1551412" cy="276999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tx2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Госконтроль </a:t>
            </a:r>
          </a:p>
        </p:txBody>
      </p:sp>
      <p:sp>
        <p:nvSpPr>
          <p:cNvPr id="100" name="Прямоугольный треугольник 99">
            <a:extLst>
              <a:ext uri="{FF2B5EF4-FFF2-40B4-BE49-F238E27FC236}">
                <a16:creationId xmlns:a16="http://schemas.microsoft.com/office/drawing/2014/main" xmlns="" id="{2DD56347-8D5B-4EF8-8AEA-EFC37EA79EC5}"/>
              </a:ext>
            </a:extLst>
          </p:cNvPr>
          <p:cNvSpPr/>
          <p:nvPr/>
        </p:nvSpPr>
        <p:spPr>
          <a:xfrm rot="5400000" flipV="1">
            <a:off x="612936" y="560868"/>
            <a:ext cx="93852" cy="586346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51A5E22C-8D0E-4B5B-9295-04926EE5AE88}"/>
              </a:ext>
            </a:extLst>
          </p:cNvPr>
          <p:cNvSpPr/>
          <p:nvPr/>
        </p:nvSpPr>
        <p:spPr>
          <a:xfrm>
            <a:off x="4678515" y="1911227"/>
            <a:ext cx="4116495" cy="444585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b="1" dirty="0">
              <a:solidFill>
                <a:srgbClr val="002060"/>
              </a:solidFill>
            </a:endParaRPr>
          </a:p>
        </p:txBody>
      </p:sp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xmlns="" id="{DF538CBB-8872-4762-872B-E6E9F50F774E}"/>
              </a:ext>
            </a:extLst>
          </p:cNvPr>
          <p:cNvSpPr/>
          <p:nvPr/>
        </p:nvSpPr>
        <p:spPr>
          <a:xfrm>
            <a:off x="5139372" y="1909829"/>
            <a:ext cx="2889048" cy="430887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ru-RU" sz="1050" dirty="0"/>
              <a:t>Затрагивает жизнь и здоровье человека, экологию, правопорядок, нравственность</a:t>
            </a: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xmlns="" id="{41CF0842-C818-4670-B19A-FB5392ACDBB5}"/>
              </a:ext>
            </a:extLst>
          </p:cNvPr>
          <p:cNvSpPr/>
          <p:nvPr/>
        </p:nvSpPr>
        <p:spPr>
          <a:xfrm>
            <a:off x="4673829" y="2480096"/>
            <a:ext cx="4119247" cy="573962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b="1" dirty="0">
              <a:solidFill>
                <a:srgbClr val="002060"/>
              </a:solidFill>
            </a:endParaRP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xmlns="" id="{4DA6DE3B-BCB4-4EAD-AF58-EFC33469F143}"/>
              </a:ext>
            </a:extLst>
          </p:cNvPr>
          <p:cNvSpPr/>
          <p:nvPr/>
        </p:nvSpPr>
        <p:spPr>
          <a:xfrm>
            <a:off x="5139373" y="2476977"/>
            <a:ext cx="3611968" cy="553998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en-US" sz="1000" dirty="0"/>
              <a:t>Cost-benefit analysis (CBA)</a:t>
            </a:r>
            <a:endParaRPr lang="ru-RU" sz="1000" dirty="0"/>
          </a:p>
          <a:p>
            <a:r>
              <a:rPr lang="ru-RU" sz="1000" dirty="0"/>
              <a:t>Не должно быть завышенных издержек для бизнеса и государства</a:t>
            </a: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xmlns="" id="{87197A64-A70E-467C-BC70-135497565DB6}"/>
              </a:ext>
            </a:extLst>
          </p:cNvPr>
          <p:cNvSpPr/>
          <p:nvPr/>
        </p:nvSpPr>
        <p:spPr>
          <a:xfrm>
            <a:off x="4678514" y="3159266"/>
            <a:ext cx="4119243" cy="444585"/>
          </a:xfrm>
          <a:prstGeom prst="rect">
            <a:avLst/>
          </a:prstGeom>
          <a:solidFill>
            <a:schemeClr val="bg1"/>
          </a:solidFill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b="1" dirty="0">
              <a:solidFill>
                <a:srgbClr val="002060"/>
              </a:solidFill>
            </a:endParaRP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xmlns="" id="{86F0AC28-EE81-4E5B-BCB4-AE8609E9693E}"/>
              </a:ext>
            </a:extLst>
          </p:cNvPr>
          <p:cNvSpPr/>
          <p:nvPr/>
        </p:nvSpPr>
        <p:spPr>
          <a:xfrm>
            <a:off x="5182573" y="3147820"/>
            <a:ext cx="3552618" cy="415498"/>
          </a:xfrm>
          <a:prstGeom prst="rect">
            <a:avLst/>
          </a:prstGeom>
          <a:noFill/>
          <a:ln w="28575">
            <a:noFill/>
          </a:ln>
        </p:spPr>
        <p:txBody>
          <a:bodyPr wrap="square">
            <a:spAutoFit/>
          </a:bodyPr>
          <a:lstStyle/>
          <a:p>
            <a:r>
              <a:rPr lang="kk-KZ" sz="1000" dirty="0"/>
              <a:t>Разумность, </a:t>
            </a:r>
          </a:p>
          <a:p>
            <a:r>
              <a:rPr lang="kk-KZ" sz="1000" dirty="0"/>
              <a:t>технологический процесс (цифровизация)</a:t>
            </a:r>
            <a:endParaRPr lang="ru-RU" sz="1000" dirty="0"/>
          </a:p>
        </p:txBody>
      </p:sp>
      <p:cxnSp>
        <p:nvCxnSpPr>
          <p:cNvPr id="67" name="Соединитель: уступ 66">
            <a:extLst>
              <a:ext uri="{FF2B5EF4-FFF2-40B4-BE49-F238E27FC236}">
                <a16:creationId xmlns:a16="http://schemas.microsoft.com/office/drawing/2014/main" xmlns="" id="{4576B9BA-036E-4D8F-A606-90D91017A562}"/>
              </a:ext>
            </a:extLst>
          </p:cNvPr>
          <p:cNvCxnSpPr>
            <a:cxnSpLocks/>
            <a:stCxn id="52" idx="3"/>
            <a:endCxn id="55" idx="0"/>
          </p:cNvCxnSpPr>
          <p:nvPr/>
        </p:nvCxnSpPr>
        <p:spPr>
          <a:xfrm>
            <a:off x="5345415" y="1133286"/>
            <a:ext cx="1391348" cy="777941"/>
          </a:xfrm>
          <a:prstGeom prst="bentConnector2">
            <a:avLst/>
          </a:prstGeom>
          <a:ln w="28575">
            <a:solidFill>
              <a:srgbClr val="104D7F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xmlns="" id="{2DB574E7-62A4-48C3-9E88-AB16F655889D}"/>
              </a:ext>
            </a:extLst>
          </p:cNvPr>
          <p:cNvSpPr/>
          <p:nvPr/>
        </p:nvSpPr>
        <p:spPr>
          <a:xfrm>
            <a:off x="4696599" y="4656470"/>
            <a:ext cx="4101157" cy="308637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400" b="1" dirty="0">
              <a:solidFill>
                <a:schemeClr val="bg1"/>
              </a:solidFill>
            </a:endParaRPr>
          </a:p>
        </p:txBody>
      </p: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xmlns="" id="{F8EA9085-CF32-4B3B-8264-E8C2C7DA274F}"/>
              </a:ext>
            </a:extLst>
          </p:cNvPr>
          <p:cNvSpPr/>
          <p:nvPr/>
        </p:nvSpPr>
        <p:spPr>
          <a:xfrm>
            <a:off x="5378788" y="4690021"/>
            <a:ext cx="2705691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Требования к бизнесу </a:t>
            </a:r>
            <a:endParaRPr lang="ru-RU" sz="1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5" name="Рисунок 14" descr="Рукопожатие">
            <a:extLst>
              <a:ext uri="{FF2B5EF4-FFF2-40B4-BE49-F238E27FC236}">
                <a16:creationId xmlns:a16="http://schemas.microsoft.com/office/drawing/2014/main" xmlns="" id="{EB0D7CA6-F066-435B-B9E6-C11B0071E00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59919" y="2033199"/>
            <a:ext cx="773907" cy="705056"/>
          </a:xfrm>
          <a:prstGeom prst="rect">
            <a:avLst/>
          </a:prstGeom>
        </p:spPr>
      </p:pic>
      <p:pic>
        <p:nvPicPr>
          <p:cNvPr id="32" name="Рисунок 31" descr="Воспроизвести">
            <a:extLst>
              <a:ext uri="{FF2B5EF4-FFF2-40B4-BE49-F238E27FC236}">
                <a16:creationId xmlns:a16="http://schemas.microsoft.com/office/drawing/2014/main" xmlns="" id="{05A18755-4326-40A8-804E-58B3B5BFF43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 rot="5400000">
            <a:off x="6476015" y="4125183"/>
            <a:ext cx="241652" cy="914400"/>
          </a:xfrm>
          <a:prstGeom prst="rect">
            <a:avLst/>
          </a:prstGeom>
        </p:spPr>
      </p:pic>
      <p:sp>
        <p:nvSpPr>
          <p:cNvPr id="97" name="Прямоугольник 96">
            <a:extLst>
              <a:ext uri="{FF2B5EF4-FFF2-40B4-BE49-F238E27FC236}">
                <a16:creationId xmlns:a16="http://schemas.microsoft.com/office/drawing/2014/main" xmlns="" id="{0C4B0ABA-8793-4710-B949-16F5AB16BC07}"/>
              </a:ext>
            </a:extLst>
          </p:cNvPr>
          <p:cNvSpPr/>
          <p:nvPr/>
        </p:nvSpPr>
        <p:spPr>
          <a:xfrm>
            <a:off x="4975249" y="1477217"/>
            <a:ext cx="3776092" cy="261610"/>
          </a:xfrm>
          <a:prstGeom prst="rect">
            <a:avLst/>
          </a:prstGeom>
          <a:solidFill>
            <a:schemeClr val="bg1"/>
          </a:solidFill>
          <a:ln w="3175">
            <a:solidFill>
              <a:srgbClr val="104D7F"/>
            </a:solidFill>
            <a:prstDash val="sysDot"/>
          </a:ln>
        </p:spPr>
        <p:txBody>
          <a:bodyPr wrap="square">
            <a:spAutoFit/>
          </a:bodyPr>
          <a:lstStyle/>
          <a:p>
            <a:pPr algn="ctr"/>
            <a:r>
              <a:rPr lang="ru-RU" sz="1100" b="1" dirty="0"/>
              <a:t>Госрегулирование и установление требований</a:t>
            </a:r>
          </a:p>
        </p:txBody>
      </p:sp>
      <p:sp>
        <p:nvSpPr>
          <p:cNvPr id="98" name="Прямоугольник 97">
            <a:extLst>
              <a:ext uri="{FF2B5EF4-FFF2-40B4-BE49-F238E27FC236}">
                <a16:creationId xmlns:a16="http://schemas.microsoft.com/office/drawing/2014/main" xmlns="" id="{9F001C5C-A13A-456F-A0EA-0121A7EF1F38}"/>
              </a:ext>
            </a:extLst>
          </p:cNvPr>
          <p:cNvSpPr/>
          <p:nvPr/>
        </p:nvSpPr>
        <p:spPr>
          <a:xfrm>
            <a:off x="2084960" y="900968"/>
            <a:ext cx="84685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chemeClr val="accent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Нет </a:t>
            </a:r>
            <a:endParaRPr lang="ru-RU" sz="1400" i="1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1" name="Прямоугольник 100">
            <a:extLst>
              <a:ext uri="{FF2B5EF4-FFF2-40B4-BE49-F238E27FC236}">
                <a16:creationId xmlns:a16="http://schemas.microsoft.com/office/drawing/2014/main" xmlns="" id="{7EC7A3E2-73F5-4F03-985E-6E4AE43BBAD8}"/>
              </a:ext>
            </a:extLst>
          </p:cNvPr>
          <p:cNvSpPr/>
          <p:nvPr/>
        </p:nvSpPr>
        <p:spPr>
          <a:xfrm>
            <a:off x="5711776" y="882898"/>
            <a:ext cx="777257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Да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" name="Номер слайда 9">
            <a:extLst>
              <a:ext uri="{FF2B5EF4-FFF2-40B4-BE49-F238E27FC236}">
                <a16:creationId xmlns:a16="http://schemas.microsoft.com/office/drawing/2014/main" xmlns="" id="{09831095-0879-49F8-B013-ABD1F59FAD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89353" y="4906756"/>
            <a:ext cx="2133600" cy="273844"/>
          </a:xfrm>
        </p:spPr>
        <p:txBody>
          <a:bodyPr/>
          <a:lstStyle/>
          <a:p>
            <a:pPr algn="r"/>
            <a:fld id="{A907081D-3F59-4A16-8081-8F85BBB57413}" type="slidenum">
              <a:rPr lang="ru-RU" sz="1000" smtClean="0">
                <a:solidFill>
                  <a:schemeClr val="tx1"/>
                </a:solidFill>
              </a:rPr>
              <a:pPr algn="r"/>
              <a:t>4</a:t>
            </a:fld>
            <a:endParaRPr lang="ru-RU" sz="1000" dirty="0">
              <a:solidFill>
                <a:schemeClr val="tx1"/>
              </a:solidFill>
            </a:endParaRPr>
          </a:p>
        </p:txBody>
      </p:sp>
      <p:cxnSp>
        <p:nvCxnSpPr>
          <p:cNvPr id="103" name="Straight Connector 34">
            <a:extLst>
              <a:ext uri="{FF2B5EF4-FFF2-40B4-BE49-F238E27FC236}">
                <a16:creationId xmlns:a16="http://schemas.microsoft.com/office/drawing/2014/main" xmlns="" id="{28ADA4BD-1FA6-427A-88EF-432CB9D4FBEA}"/>
              </a:ext>
            </a:extLst>
          </p:cNvPr>
          <p:cNvCxnSpPr>
            <a:cxnSpLocks/>
          </p:cNvCxnSpPr>
          <p:nvPr/>
        </p:nvCxnSpPr>
        <p:spPr>
          <a:xfrm>
            <a:off x="4503357" y="1938030"/>
            <a:ext cx="0" cy="2294489"/>
          </a:xfrm>
          <a:prstGeom prst="line">
            <a:avLst/>
          </a:prstGeom>
          <a:noFill/>
          <a:ln w="38100" cap="rnd" cmpd="sng" algn="ctr">
            <a:solidFill>
              <a:srgbClr val="1F497D"/>
            </a:solidFill>
            <a:prstDash val="solid"/>
            <a:headEnd type="oval"/>
            <a:tailEnd type="triangle"/>
          </a:ln>
          <a:effectLst/>
        </p:spPr>
      </p:cxnSp>
      <p:pic>
        <p:nvPicPr>
          <p:cNvPr id="35" name="Рисунок 34" descr="Список">
            <a:extLst>
              <a:ext uri="{FF2B5EF4-FFF2-40B4-BE49-F238E27FC236}">
                <a16:creationId xmlns:a16="http://schemas.microsoft.com/office/drawing/2014/main" xmlns="" id="{DE111008-7626-4BAB-9960-7AC17C84838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4696600" y="1925872"/>
            <a:ext cx="383901" cy="383901"/>
          </a:xfrm>
          <a:prstGeom prst="rect">
            <a:avLst/>
          </a:prstGeom>
        </p:spPr>
      </p:pic>
      <p:pic>
        <p:nvPicPr>
          <p:cNvPr id="37" name="Рисунок 36" descr="Калькулятор">
            <a:extLst>
              <a:ext uri="{FF2B5EF4-FFF2-40B4-BE49-F238E27FC236}">
                <a16:creationId xmlns:a16="http://schemas.microsoft.com/office/drawing/2014/main" xmlns="" id="{B9A7FE37-A48E-40C9-92FF-D647F3B1207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4678515" y="2531860"/>
            <a:ext cx="432007" cy="432007"/>
          </a:xfrm>
          <a:prstGeom prst="rect">
            <a:avLst/>
          </a:prstGeom>
        </p:spPr>
      </p:pic>
      <p:pic>
        <p:nvPicPr>
          <p:cNvPr id="39" name="Рисунок 38" descr="Интернет">
            <a:extLst>
              <a:ext uri="{FF2B5EF4-FFF2-40B4-BE49-F238E27FC236}">
                <a16:creationId xmlns:a16="http://schemas.microsoft.com/office/drawing/2014/main" xmlns="" id="{3542033E-1F9C-496B-A382-FA93DBFABD4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4693890" y="3157546"/>
            <a:ext cx="473306" cy="473306"/>
          </a:xfrm>
          <a:prstGeom prst="rect">
            <a:avLst/>
          </a:prstGeom>
        </p:spPr>
      </p:pic>
      <p:graphicFrame>
        <p:nvGraphicFramePr>
          <p:cNvPr id="3" name="Таблица 2">
            <a:extLst>
              <a:ext uri="{FF2B5EF4-FFF2-40B4-BE49-F238E27FC236}">
                <a16:creationId xmlns:a16="http://schemas.microsoft.com/office/drawing/2014/main" xmlns="" id="{3FF8847C-026A-4E80-951E-DD14FC1D2DC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8535700"/>
              </p:ext>
            </p:extLst>
          </p:nvPr>
        </p:nvGraphicFramePr>
        <p:xfrm>
          <a:off x="5182574" y="3690820"/>
          <a:ext cx="3525736" cy="800100"/>
        </p:xfrm>
        <a:graphic>
          <a:graphicData uri="http://schemas.openxmlformats.org/drawingml/2006/table">
            <a:tbl>
              <a:tblPr/>
              <a:tblGrid>
                <a:gridCol w="3525736">
                  <a:extLst>
                    <a:ext uri="{9D8B030D-6E8A-4147-A177-3AD203B41FA5}">
                      <a16:colId xmlns:a16="http://schemas.microsoft.com/office/drawing/2014/main" xmlns="" val="4598213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20638" indent="-20638" algn="just" fontAlgn="base">
                        <a:lnSpc>
                          <a:spcPct val="105000"/>
                        </a:lnSpc>
                        <a:spcAft>
                          <a:spcPts val="800"/>
                        </a:spcAft>
                      </a:pPr>
                      <a:r>
                        <a:rPr lang="ru-RU" sz="10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Обоснованность, равенство субъектов предпринимательства, открытость, предсказуемость, определенность, исполнимость, соразмерность, стабильность, справедливость, системность и последовательность</a:t>
                      </a: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95194040"/>
                  </a:ext>
                </a:extLst>
              </a:tr>
            </a:tbl>
          </a:graphicData>
        </a:graphic>
      </p:graphicFrame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xmlns="" id="{D4AB473A-CCE4-45C9-9CC5-6C684E0C5970}"/>
              </a:ext>
            </a:extLst>
          </p:cNvPr>
          <p:cNvSpPr/>
          <p:nvPr/>
        </p:nvSpPr>
        <p:spPr>
          <a:xfrm>
            <a:off x="4683208" y="3671385"/>
            <a:ext cx="4111355" cy="819712"/>
          </a:xfrm>
          <a:prstGeom prst="rect">
            <a:avLst/>
          </a:prstGeom>
          <a:noFill/>
          <a:ln w="28575">
            <a:solidFill>
              <a:srgbClr val="00206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050" b="1" dirty="0">
              <a:solidFill>
                <a:srgbClr val="002060"/>
              </a:solidFill>
            </a:endParaRPr>
          </a:p>
        </p:txBody>
      </p:sp>
      <p:pic>
        <p:nvPicPr>
          <p:cNvPr id="83" name="Рисунок 82" descr="Контрольный список (справа налево)">
            <a:extLst>
              <a:ext uri="{FF2B5EF4-FFF2-40B4-BE49-F238E27FC236}">
                <a16:creationId xmlns:a16="http://schemas.microsoft.com/office/drawing/2014/main" xmlns="" id="{278E4C9C-28F4-4F26-B772-33E3A5504FC3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4709143" y="3801886"/>
            <a:ext cx="430230" cy="430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1683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xmlns="" id="{67B40040-708B-4EBC-B562-B31EB27FD0F5}"/>
              </a:ext>
            </a:extLst>
          </p:cNvPr>
          <p:cNvSpPr/>
          <p:nvPr/>
        </p:nvSpPr>
        <p:spPr>
          <a:xfrm>
            <a:off x="4802428" y="3753840"/>
            <a:ext cx="4147703" cy="964964"/>
          </a:xfrm>
          <a:prstGeom prst="rect">
            <a:avLst/>
          </a:prstGeom>
          <a:solidFill>
            <a:schemeClr val="bg1"/>
          </a:solidFill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3F034170-11FF-401D-8B0A-7A2CF653A770}"/>
              </a:ext>
            </a:extLst>
          </p:cNvPr>
          <p:cNvSpPr/>
          <p:nvPr/>
        </p:nvSpPr>
        <p:spPr>
          <a:xfrm>
            <a:off x="-36560" y="4739640"/>
            <a:ext cx="9180560" cy="409694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85" name="Прямоугольник 84">
            <a:extLst>
              <a:ext uri="{FF2B5EF4-FFF2-40B4-BE49-F238E27FC236}">
                <a16:creationId xmlns:a16="http://schemas.microsoft.com/office/drawing/2014/main" xmlns="" id="{940D3247-F31D-4272-B43D-DB22C9A30740}"/>
              </a:ext>
            </a:extLst>
          </p:cNvPr>
          <p:cNvSpPr/>
          <p:nvPr/>
        </p:nvSpPr>
        <p:spPr>
          <a:xfrm>
            <a:off x="417532" y="4429849"/>
            <a:ext cx="4147703" cy="633344"/>
          </a:xfrm>
          <a:prstGeom prst="rect">
            <a:avLst/>
          </a:prstGeom>
          <a:solidFill>
            <a:schemeClr val="bg1"/>
          </a:solidFill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86" name="Прямоугольник 85">
            <a:extLst>
              <a:ext uri="{FF2B5EF4-FFF2-40B4-BE49-F238E27FC236}">
                <a16:creationId xmlns:a16="http://schemas.microsoft.com/office/drawing/2014/main" xmlns="" id="{FE6C7560-9152-4F48-B91C-261DF0F87969}"/>
              </a:ext>
            </a:extLst>
          </p:cNvPr>
          <p:cNvSpPr/>
          <p:nvPr/>
        </p:nvSpPr>
        <p:spPr>
          <a:xfrm>
            <a:off x="424296" y="3839104"/>
            <a:ext cx="4147703" cy="496698"/>
          </a:xfrm>
          <a:prstGeom prst="rect">
            <a:avLst/>
          </a:prstGeom>
          <a:solidFill>
            <a:schemeClr val="bg1"/>
          </a:solidFill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424296" y="1008048"/>
            <a:ext cx="8530775" cy="461665"/>
          </a:xfrm>
          <a:prstGeom prst="rect">
            <a:avLst/>
          </a:prstGeom>
          <a:solidFill>
            <a:srgbClr val="104D7F"/>
          </a:solidFill>
          <a:ln>
            <a:solidFill>
              <a:srgbClr val="104D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"/>
            <a:ext cx="9144000" cy="613112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475" y="285694"/>
            <a:ext cx="1048552" cy="460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0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73" name="Прямоугольник 72"/>
          <p:cNvSpPr/>
          <p:nvPr/>
        </p:nvSpPr>
        <p:spPr>
          <a:xfrm>
            <a:off x="366689" y="440291"/>
            <a:ext cx="8410622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>
                <a:ln>
                  <a:noFill/>
                </a:ln>
                <a:solidFill>
                  <a:srgbClr val="104D7F"/>
                </a:solidFill>
                <a:effectLst/>
                <a:uLnTx/>
                <a:uFillTx/>
                <a:latin typeface="Arial"/>
                <a:ea typeface="+mn-ea"/>
              </a:rPr>
              <a:t>КАЧЕСТВО РЕГУЛЯТОРНОЙ ПОЛИТИКИ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839119" y="4827791"/>
            <a:ext cx="2133600" cy="273844"/>
          </a:xfrm>
        </p:spPr>
        <p:txBody>
          <a:bodyPr/>
          <a:lstStyle/>
          <a:p>
            <a:pPr marL="0" marR="0" lvl="0" indent="0" algn="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907081D-3F59-4A16-8081-8F85BBB57413}" type="slidenum">
              <a:rPr kumimoji="0" lang="ru-RU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+mn-ea"/>
              </a:rPr>
              <a:pPr marL="0" marR="0" lvl="0" indent="0" algn="r" defTabSz="103162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8CFD41BD-4CE7-4885-8BC6-EEA5D5AEF799}"/>
              </a:ext>
            </a:extLst>
          </p:cNvPr>
          <p:cNvSpPr/>
          <p:nvPr/>
        </p:nvSpPr>
        <p:spPr>
          <a:xfrm>
            <a:off x="1835477" y="1013754"/>
            <a:ext cx="623340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Обеспечивается условиями введения новых требований:</a:t>
            </a:r>
          </a:p>
        </p:txBody>
      </p:sp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FC6717AE-3249-4F51-9B13-34B8633E1E53}"/>
              </a:ext>
            </a:extLst>
          </p:cNvPr>
          <p:cNvSpPr/>
          <p:nvPr/>
        </p:nvSpPr>
        <p:spPr>
          <a:xfrm>
            <a:off x="424296" y="1570275"/>
            <a:ext cx="4147703" cy="646331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100" name="Прямоугольный треугольник 99">
            <a:extLst>
              <a:ext uri="{FF2B5EF4-FFF2-40B4-BE49-F238E27FC236}">
                <a16:creationId xmlns:a16="http://schemas.microsoft.com/office/drawing/2014/main" xmlns="" id="{2DD56347-8D5B-4EF8-8AEA-EFC37EA79EC5}"/>
              </a:ext>
            </a:extLst>
          </p:cNvPr>
          <p:cNvSpPr/>
          <p:nvPr/>
        </p:nvSpPr>
        <p:spPr>
          <a:xfrm rot="5400000" flipV="1">
            <a:off x="612936" y="560868"/>
            <a:ext cx="93852" cy="586346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EA603DA9-DECA-4B99-8BA4-9C0F344D572A}"/>
              </a:ext>
            </a:extLst>
          </p:cNvPr>
          <p:cNvSpPr txBox="1"/>
          <p:nvPr/>
        </p:nvSpPr>
        <p:spPr>
          <a:xfrm>
            <a:off x="528313" y="1579874"/>
            <a:ext cx="403692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b="1" dirty="0"/>
              <a:t>Обоснованность</a:t>
            </a:r>
            <a:r>
              <a:rPr lang="ru-RU" sz="900" dirty="0"/>
              <a:t> – регуляторные инструменты вводятся исключительно в целях защиты прав и законных интересов физических и юридических лиц, жизни и здоровья людей, окружающей среды, обороны и безопасности государства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6F5FFC02-DEA7-4DAB-8338-C88E1850D3CF}"/>
              </a:ext>
            </a:extLst>
          </p:cNvPr>
          <p:cNvSpPr txBox="1"/>
          <p:nvPr/>
        </p:nvSpPr>
        <p:spPr>
          <a:xfrm>
            <a:off x="481903" y="2283715"/>
            <a:ext cx="404532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b="1" dirty="0"/>
              <a:t>Равенство субъектов предпринимательства </a:t>
            </a:r>
            <a:r>
              <a:rPr lang="ru-RU" sz="900" dirty="0"/>
              <a:t>-  недопущение установления различных правовых режимов и требований для отдельных субъектов рынка, в том числе для субъектов </a:t>
            </a:r>
            <a:r>
              <a:rPr lang="ru-RU" sz="900" dirty="0" err="1"/>
              <a:t>квазигосударственного</a:t>
            </a:r>
            <a:r>
              <a:rPr lang="ru-RU" sz="900" dirty="0"/>
              <a:t> сектора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BC562F42-476F-4201-98DF-D2106F9FBCDB}"/>
              </a:ext>
            </a:extLst>
          </p:cNvPr>
          <p:cNvSpPr txBox="1"/>
          <p:nvPr/>
        </p:nvSpPr>
        <p:spPr>
          <a:xfrm>
            <a:off x="481905" y="3032606"/>
            <a:ext cx="40453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b="1" dirty="0"/>
              <a:t>Открытость и предсказуемость </a:t>
            </a:r>
            <a:r>
              <a:rPr lang="ru-RU" sz="900" dirty="0"/>
              <a:t>- понятность мотивов введения регуляторного инструмента и предоставление субъектам предпринимательства достаточного времени для приведения своей деятельности в соответствие с регуляторными инструментами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E20ADFF1-EA5D-4D11-8C02-931FF5D7EFD1}"/>
              </a:ext>
            </a:extLst>
          </p:cNvPr>
          <p:cNvSpPr txBox="1"/>
          <p:nvPr/>
        </p:nvSpPr>
        <p:spPr>
          <a:xfrm>
            <a:off x="490311" y="3855690"/>
            <a:ext cx="402851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b="1" dirty="0"/>
              <a:t>Исполнимость</a:t>
            </a:r>
            <a:r>
              <a:rPr lang="ru-RU" sz="900" dirty="0"/>
              <a:t> - рациональность  вводимого регуляторного инструмента и возможность его исполнения субъектами предпринимательства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45E1EE05-C5C8-4AD3-B513-255A73751FED}"/>
              </a:ext>
            </a:extLst>
          </p:cNvPr>
          <p:cNvSpPr txBox="1"/>
          <p:nvPr/>
        </p:nvSpPr>
        <p:spPr>
          <a:xfrm>
            <a:off x="4914872" y="1545456"/>
            <a:ext cx="3942813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b="1" dirty="0"/>
              <a:t>Определенность</a:t>
            </a:r>
            <a:r>
              <a:rPr lang="ru-RU" sz="900" dirty="0"/>
              <a:t> - изложение норм, регламентирующих регуляторные инструменты, в понятной, доступной форме, не допускающей двоякого толкования или неопределенности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FB3024B7-605D-4424-AB42-BD680DDCE88E}"/>
              </a:ext>
            </a:extLst>
          </p:cNvPr>
          <p:cNvSpPr txBox="1"/>
          <p:nvPr/>
        </p:nvSpPr>
        <p:spPr>
          <a:xfrm>
            <a:off x="4881485" y="2189359"/>
            <a:ext cx="4076247" cy="7848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ru-RU" sz="900" b="1" dirty="0">
                <a:solidFill>
                  <a:schemeClr val="tx2"/>
                </a:solidFill>
              </a:rPr>
              <a:t>Стабильность</a:t>
            </a:r>
            <a:r>
              <a:rPr lang="ru-RU" sz="900" dirty="0">
                <a:solidFill>
                  <a:schemeClr val="tx2"/>
                </a:solidFill>
              </a:rPr>
              <a:t> - недопущение ухудшения предпринимательского среды при введении новых регуляторных инструментов, обеспечение  преемственности и   недопущение частого изменения позиции государственного органа в вопросах реализации регуляторного инструмента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8066AEB8-08BC-446A-BB4B-224E58ADF0D1}"/>
              </a:ext>
            </a:extLst>
          </p:cNvPr>
          <p:cNvSpPr txBox="1"/>
          <p:nvPr/>
        </p:nvSpPr>
        <p:spPr>
          <a:xfrm>
            <a:off x="425535" y="4423989"/>
            <a:ext cx="407624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900" b="1" dirty="0"/>
              <a:t>Соразмерность</a:t>
            </a:r>
            <a:r>
              <a:rPr lang="ru-RU" sz="900" dirty="0"/>
              <a:t> - соответствие уровня жесткости государственного регулирования в конкретных сферах уровню риска наступления неблагоприятных событий для охраняемых Конституцией и законодательными актами Республики Казахстан ценностей</a:t>
            </a:r>
          </a:p>
        </p:txBody>
      </p:sp>
      <p:sp>
        <p:nvSpPr>
          <p:cNvPr id="69" name="Прямоугольник 68">
            <a:extLst>
              <a:ext uri="{FF2B5EF4-FFF2-40B4-BE49-F238E27FC236}">
                <a16:creationId xmlns:a16="http://schemas.microsoft.com/office/drawing/2014/main" xmlns="" id="{657E19A5-9096-4B7D-90C9-1245AC9BED32}"/>
              </a:ext>
            </a:extLst>
          </p:cNvPr>
          <p:cNvSpPr/>
          <p:nvPr/>
        </p:nvSpPr>
        <p:spPr>
          <a:xfrm>
            <a:off x="424296" y="2290091"/>
            <a:ext cx="4147703" cy="646331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75" name="Прямоугольник 74">
            <a:extLst>
              <a:ext uri="{FF2B5EF4-FFF2-40B4-BE49-F238E27FC236}">
                <a16:creationId xmlns:a16="http://schemas.microsoft.com/office/drawing/2014/main" xmlns="" id="{D25968B2-5F0F-4785-B341-E6C3D481C49A}"/>
              </a:ext>
            </a:extLst>
          </p:cNvPr>
          <p:cNvSpPr/>
          <p:nvPr/>
        </p:nvSpPr>
        <p:spPr>
          <a:xfrm>
            <a:off x="424296" y="3040032"/>
            <a:ext cx="4147703" cy="633344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xmlns="" id="{C1D60D4A-7461-44A5-B662-35AF95BF2E51}"/>
              </a:ext>
            </a:extLst>
          </p:cNvPr>
          <p:cNvSpPr/>
          <p:nvPr/>
        </p:nvSpPr>
        <p:spPr>
          <a:xfrm>
            <a:off x="4816608" y="2189359"/>
            <a:ext cx="4147703" cy="784830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84" name="Прямоугольник 83">
            <a:extLst>
              <a:ext uri="{FF2B5EF4-FFF2-40B4-BE49-F238E27FC236}">
                <a16:creationId xmlns:a16="http://schemas.microsoft.com/office/drawing/2014/main" xmlns="" id="{2AE07FFC-B487-4DEB-A9AC-A5BB34A6E1FA}"/>
              </a:ext>
            </a:extLst>
          </p:cNvPr>
          <p:cNvSpPr/>
          <p:nvPr/>
        </p:nvSpPr>
        <p:spPr>
          <a:xfrm>
            <a:off x="4807368" y="1550227"/>
            <a:ext cx="4147703" cy="523896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D080ADAE-0A41-40E5-8B06-036B97EF7495}"/>
              </a:ext>
            </a:extLst>
          </p:cNvPr>
          <p:cNvSpPr txBox="1"/>
          <p:nvPr/>
        </p:nvSpPr>
        <p:spPr>
          <a:xfrm>
            <a:off x="4893777" y="3117759"/>
            <a:ext cx="3974884" cy="5078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900" b="1" dirty="0">
                <a:solidFill>
                  <a:schemeClr val="tx2"/>
                </a:solidFill>
              </a:rPr>
              <a:t>Справедливость </a:t>
            </a:r>
            <a:r>
              <a:rPr lang="ru-RU" sz="900" dirty="0">
                <a:solidFill>
                  <a:schemeClr val="tx2"/>
                </a:solidFill>
              </a:rPr>
              <a:t>– то есть признание прав и законных интересов субъектов предпринимательства как равнозначных правам и законным интересам потребителей, граждан и иных групп субъектов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7616C7F-FDF3-44B5-86EF-3FAB2DF3D568}"/>
              </a:ext>
            </a:extLst>
          </p:cNvPr>
          <p:cNvSpPr txBox="1"/>
          <p:nvPr/>
        </p:nvSpPr>
        <p:spPr>
          <a:xfrm>
            <a:off x="4912974" y="3786296"/>
            <a:ext cx="4028515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900" b="1" dirty="0">
                <a:solidFill>
                  <a:schemeClr val="tx2"/>
                </a:solidFill>
              </a:rPr>
              <a:t>Системность и последовательность </a:t>
            </a:r>
            <a:r>
              <a:rPr lang="ru-RU" sz="900" dirty="0">
                <a:solidFill>
                  <a:schemeClr val="tx2"/>
                </a:solidFill>
              </a:rPr>
              <a:t>– то есть целесообразность разработки и утверждения среднесрочных политик государства в фискальной, тарифной, бюджетной, экологической и иных сферах, и соответствия вводимых требований к субъектам предпринимательства указанным политикам (при наличии их на момент введения требований)</a:t>
            </a: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xmlns="" id="{8C54F40D-6C5D-438D-849B-0CB442C4E2C5}"/>
              </a:ext>
            </a:extLst>
          </p:cNvPr>
          <p:cNvSpPr/>
          <p:nvPr/>
        </p:nvSpPr>
        <p:spPr>
          <a:xfrm>
            <a:off x="4802428" y="3091414"/>
            <a:ext cx="4147703" cy="581962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03162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9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Aria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7673163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546716" y="1189182"/>
            <a:ext cx="6589842" cy="2093849"/>
          </a:xfrm>
          <a:prstGeom prst="rect">
            <a:avLst/>
          </a:prstGeom>
          <a:solidFill>
            <a:schemeClr val="bg2">
              <a:lumMod val="85000"/>
            </a:schemeClr>
          </a:solidFill>
          <a:ln w="127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5" name="Скругленный прямоугольник 54"/>
          <p:cNvSpPr/>
          <p:nvPr/>
        </p:nvSpPr>
        <p:spPr>
          <a:xfrm>
            <a:off x="2993161" y="1305459"/>
            <a:ext cx="1793976" cy="531419"/>
          </a:xfrm>
          <a:prstGeom prst="roundRect">
            <a:avLst/>
          </a:prstGeom>
          <a:solidFill>
            <a:schemeClr val="bg1"/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"/>
            <a:ext cx="9144000" cy="613112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475" y="285694"/>
            <a:ext cx="1048552" cy="460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432197" y="396055"/>
            <a:ext cx="8410622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104D7F"/>
                </a:solidFill>
              </a:rPr>
              <a:t>ЭТАПЫ РАБОТЫ</a:t>
            </a:r>
          </a:p>
        </p:txBody>
      </p:sp>
      <p:sp>
        <p:nvSpPr>
          <p:cNvPr id="14" name="Прямоугольный треугольник 13">
            <a:extLst>
              <a:ext uri="{FF2B5EF4-FFF2-40B4-BE49-F238E27FC236}">
                <a16:creationId xmlns:a16="http://schemas.microsoft.com/office/drawing/2014/main" xmlns="" id="{C9EFA859-5699-40C5-BA05-8FFBABCFE1CB}"/>
              </a:ext>
            </a:extLst>
          </p:cNvPr>
          <p:cNvSpPr/>
          <p:nvPr/>
        </p:nvSpPr>
        <p:spPr>
          <a:xfrm rot="5400000" flipV="1">
            <a:off x="677139" y="511413"/>
            <a:ext cx="66545" cy="595831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31626"/>
            <a:endParaRPr lang="ru-RU" sz="18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" name="Up Arrow 61"/>
          <p:cNvSpPr/>
          <p:nvPr/>
        </p:nvSpPr>
        <p:spPr>
          <a:xfrm rot="5400000">
            <a:off x="4643727" y="-492710"/>
            <a:ext cx="66371" cy="8331812"/>
          </a:xfrm>
          <a:prstGeom prst="upArrow">
            <a:avLst>
              <a:gd name="adj1" fmla="val 50000"/>
              <a:gd name="adj2" fmla="val 67147"/>
            </a:avLst>
          </a:prstGeom>
          <a:solidFill>
            <a:srgbClr val="1F497D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cxnSp>
        <p:nvCxnSpPr>
          <p:cNvPr id="16" name="Straight Connector 34"/>
          <p:cNvCxnSpPr>
            <a:cxnSpLocks/>
            <a:endCxn id="90" idx="0"/>
          </p:cNvCxnSpPr>
          <p:nvPr/>
        </p:nvCxnSpPr>
        <p:spPr>
          <a:xfrm>
            <a:off x="2551926" y="2601168"/>
            <a:ext cx="0" cy="969609"/>
          </a:xfrm>
          <a:prstGeom prst="line">
            <a:avLst/>
          </a:prstGeom>
          <a:noFill/>
          <a:ln w="28575" cap="rnd" cmpd="sng" algn="ctr">
            <a:solidFill>
              <a:srgbClr val="1F497D"/>
            </a:solidFill>
            <a:prstDash val="solid"/>
            <a:headEnd type="oval"/>
            <a:tailEnd type="triangle"/>
          </a:ln>
          <a:effectLst/>
        </p:spPr>
      </p:cxnSp>
      <p:sp>
        <p:nvSpPr>
          <p:cNvPr id="29" name="Прямоугольник 28"/>
          <p:cNvSpPr/>
          <p:nvPr/>
        </p:nvSpPr>
        <p:spPr>
          <a:xfrm flipH="1">
            <a:off x="7201833" y="1246899"/>
            <a:ext cx="267223" cy="2054405"/>
          </a:xfrm>
          <a:prstGeom prst="rect">
            <a:avLst/>
          </a:prstGeom>
          <a:solidFill>
            <a:srgbClr val="1F497D"/>
          </a:solidFill>
          <a:ln w="28575" cap="flat" cmpd="sng" algn="ctr">
            <a:solidFill>
              <a:srgbClr val="1F497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2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7557330" y="2486685"/>
            <a:ext cx="1335614" cy="373244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4957464" y="1925258"/>
            <a:ext cx="1846668" cy="674698"/>
          </a:xfrm>
          <a:prstGeom prst="roundRect">
            <a:avLst/>
          </a:prstGeom>
          <a:solidFill>
            <a:sysClr val="window" lastClr="FFFFFF">
              <a:lumMod val="50000"/>
            </a:sysClr>
          </a:solidFill>
          <a:ln w="25400" cap="flat" cmpd="sng" algn="ctr">
            <a:solidFill>
              <a:sysClr val="window" lastClr="FFFFFF">
                <a:lumMod val="50000"/>
              </a:sys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777522" y="1977310"/>
            <a:ext cx="2006360" cy="622646"/>
          </a:xfrm>
          <a:prstGeom prst="roundRect">
            <a:avLst/>
          </a:prstGeom>
          <a:solidFill>
            <a:srgbClr val="4F81BD">
              <a:lumMod val="75000"/>
            </a:srgbClr>
          </a:solidFill>
          <a:ln w="25400" cap="flat" cmpd="sng" algn="ctr">
            <a:solidFill>
              <a:srgbClr val="4F81BD">
                <a:lumMod val="75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963110" y="1954270"/>
            <a:ext cx="1794511" cy="645686"/>
          </a:xfrm>
          <a:prstGeom prst="roundRect">
            <a:avLst/>
          </a:prstGeom>
          <a:solidFill>
            <a:srgbClr val="FFC000"/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769938" y="2067833"/>
            <a:ext cx="2013944" cy="507831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 defTabSz="1280160"/>
            <a:r>
              <a:rPr lang="ru-RU" sz="1100" b="1" dirty="0">
                <a:solidFill>
                  <a:prstClr val="white"/>
                </a:solidFill>
                <a:cs typeface="Arial" pitchFamily="34" charset="0"/>
              </a:rPr>
              <a:t>Законопроект по вопросам новой регуляторной политики </a:t>
            </a:r>
            <a:endParaRPr lang="en-US" sz="11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993161" y="2001004"/>
            <a:ext cx="1749740" cy="600164"/>
          </a:xfrm>
          <a:prstGeom prst="rect">
            <a:avLst/>
          </a:prstGeom>
          <a:noFill/>
        </p:spPr>
        <p:txBody>
          <a:bodyPr wrap="square" lIns="0" tIns="0" rIns="0" bIns="0" rtlCol="0" anchor="t">
            <a:spAutoFit/>
          </a:bodyPr>
          <a:lstStyle/>
          <a:p>
            <a:pPr algn="ctr" defTabSz="1280160"/>
            <a:r>
              <a:rPr lang="ru-RU" sz="1100" b="1" dirty="0">
                <a:solidFill>
                  <a:prstClr val="white"/>
                </a:solidFill>
                <a:cs typeface="Arial" pitchFamily="34" charset="0"/>
              </a:rPr>
              <a:t>Кардинальная ревизия по стартовым отраслям </a:t>
            </a:r>
            <a:r>
              <a:rPr lang="ru-RU" sz="700" i="1" dirty="0">
                <a:solidFill>
                  <a:prstClr val="white"/>
                </a:solidFill>
                <a:cs typeface="Arial" pitchFamily="34" charset="0"/>
              </a:rPr>
              <a:t>(65% от действующего бизнеса)</a:t>
            </a:r>
          </a:p>
          <a:p>
            <a:pPr algn="ctr" defTabSz="1280160"/>
            <a:r>
              <a:rPr lang="ru-RU" sz="1000" b="1" i="1" dirty="0">
                <a:solidFill>
                  <a:prstClr val="white"/>
                </a:solidFill>
                <a:cs typeface="Arial" pitchFamily="34" charset="0"/>
              </a:rPr>
              <a:t>2021 -2022гг.</a:t>
            </a:r>
            <a:endParaRPr lang="en-US" sz="1000" b="1" i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2382934" y="3853553"/>
            <a:ext cx="339837" cy="184666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defTabSz="914400">
              <a:spcBef>
                <a:spcPct val="20000"/>
              </a:spcBef>
              <a:defRPr/>
            </a:pPr>
            <a:r>
              <a:rPr lang="en-US" sz="1200" b="1" dirty="0">
                <a:solidFill>
                  <a:srgbClr val="FFC000"/>
                </a:solidFill>
                <a:cs typeface="Arial" pitchFamily="34" charset="0"/>
              </a:rPr>
              <a:t>20</a:t>
            </a:r>
            <a:r>
              <a:rPr lang="ru-RU" sz="1200" b="1" dirty="0">
                <a:solidFill>
                  <a:srgbClr val="FFC000"/>
                </a:solidFill>
                <a:cs typeface="Arial" pitchFamily="34" charset="0"/>
              </a:rPr>
              <a:t>21</a:t>
            </a:r>
            <a:endParaRPr lang="en-US" sz="1200" b="1" dirty="0">
              <a:solidFill>
                <a:srgbClr val="FFC000"/>
              </a:solidFill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418454" y="4050663"/>
            <a:ext cx="269304" cy="92333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 defTabSz="914400">
              <a:spcBef>
                <a:spcPct val="20000"/>
              </a:spcBef>
              <a:defRPr/>
            </a:pPr>
            <a:r>
              <a:rPr lang="en-US" sz="600" i="1" dirty="0">
                <a:solidFill>
                  <a:srgbClr val="FFC000"/>
                </a:solidFill>
                <a:cs typeface="Arial" pitchFamily="34" charset="0"/>
              </a:rPr>
              <a:t>1 </a:t>
            </a:r>
            <a:r>
              <a:rPr lang="ru-RU" sz="600" i="1">
                <a:solidFill>
                  <a:srgbClr val="FFC000"/>
                </a:solidFill>
                <a:cs typeface="Arial" pitchFamily="34" charset="0"/>
              </a:rPr>
              <a:t>июня </a:t>
            </a:r>
            <a:endParaRPr lang="en-US" sz="600" i="1" dirty="0">
              <a:solidFill>
                <a:srgbClr val="FFC000"/>
              </a:solidFill>
              <a:cs typeface="Arial" pitchFamily="34" charset="0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3704377" y="3854961"/>
            <a:ext cx="282129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defTabSz="914400"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20</a:t>
            </a:r>
            <a:r>
              <a:rPr lang="ru-RU" sz="1000" b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22</a:t>
            </a:r>
            <a:endParaRPr lang="en-US" sz="1000" dirty="0">
              <a:solidFill>
                <a:srgbClr val="4F81BD">
                  <a:lumMod val="50000"/>
                </a:srgbClr>
              </a:solidFill>
              <a:cs typeface="Arial" pitchFamily="34" charset="0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3687545" y="4015935"/>
            <a:ext cx="315792" cy="92333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 defTabSz="914400">
              <a:spcBef>
                <a:spcPct val="20000"/>
              </a:spcBef>
              <a:defRPr/>
            </a:pPr>
            <a:r>
              <a:rPr lang="ru-RU" sz="600" i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1 января</a:t>
            </a:r>
            <a:endParaRPr lang="en-US" sz="600" i="1" dirty="0">
              <a:solidFill>
                <a:srgbClr val="4F81BD">
                  <a:lumMod val="50000"/>
                </a:srgbClr>
              </a:solidFill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75335" y="3837518"/>
            <a:ext cx="282129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defTabSz="914400"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20</a:t>
            </a:r>
            <a:r>
              <a:rPr lang="ru-RU" sz="1000" b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23</a:t>
            </a:r>
            <a:endParaRPr lang="en-US" sz="1000" dirty="0">
              <a:solidFill>
                <a:srgbClr val="4F81BD">
                  <a:lumMod val="50000"/>
                </a:srgbClr>
              </a:solidFill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4659457" y="4022580"/>
            <a:ext cx="315792" cy="92333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 defTabSz="914400">
              <a:spcBef>
                <a:spcPct val="20000"/>
              </a:spcBef>
              <a:defRPr/>
            </a:pPr>
            <a:r>
              <a:rPr lang="ru-RU" sz="600" i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1 января</a:t>
            </a:r>
            <a:endParaRPr lang="en-US" sz="600" i="1" dirty="0">
              <a:solidFill>
                <a:srgbClr val="4F81BD">
                  <a:lumMod val="50000"/>
                </a:srgbClr>
              </a:solidFill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7140746" y="3831039"/>
            <a:ext cx="301365" cy="161583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defTabSz="914400">
              <a:spcBef>
                <a:spcPct val="20000"/>
              </a:spcBef>
              <a:defRPr/>
            </a:pPr>
            <a:r>
              <a:rPr lang="en-US" sz="1050" b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20</a:t>
            </a:r>
            <a:r>
              <a:rPr lang="ru-RU" sz="1050" b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24</a:t>
            </a:r>
            <a:endParaRPr lang="en-US" sz="1050" dirty="0">
              <a:solidFill>
                <a:srgbClr val="4F81BD">
                  <a:lumMod val="50000"/>
                </a:srgbClr>
              </a:solidFill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136558" y="4022580"/>
            <a:ext cx="315792" cy="92333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 defTabSz="914400">
              <a:spcBef>
                <a:spcPct val="20000"/>
              </a:spcBef>
              <a:defRPr/>
            </a:pPr>
            <a:r>
              <a:rPr lang="ru-RU" sz="600" i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1 января</a:t>
            </a:r>
            <a:endParaRPr lang="en-US" sz="600" i="1" dirty="0">
              <a:solidFill>
                <a:srgbClr val="4F81BD">
                  <a:lumMod val="50000"/>
                </a:srgbClr>
              </a:solidFill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5020152" y="1996049"/>
            <a:ext cx="1718095" cy="59247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 defTabSz="1280160"/>
            <a:r>
              <a:rPr lang="ru-RU" sz="1100" b="1" dirty="0">
                <a:solidFill>
                  <a:prstClr val="white"/>
                </a:solidFill>
                <a:cs typeface="Arial" pitchFamily="34" charset="0"/>
              </a:rPr>
              <a:t>Кардинальная ревизия по другим отраслям</a:t>
            </a:r>
          </a:p>
          <a:p>
            <a:pPr algn="ctr" defTabSz="1280160"/>
            <a:endParaRPr lang="ru-RU" sz="600" b="1" i="1" dirty="0">
              <a:solidFill>
                <a:prstClr val="white"/>
              </a:solidFill>
              <a:cs typeface="Arial" pitchFamily="34" charset="0"/>
            </a:endParaRPr>
          </a:p>
          <a:p>
            <a:pPr algn="ctr" defTabSz="1280160"/>
            <a:r>
              <a:rPr lang="ru-RU" sz="1050" b="1" i="1" dirty="0">
                <a:solidFill>
                  <a:prstClr val="white"/>
                </a:solidFill>
                <a:cs typeface="Arial" pitchFamily="34" charset="0"/>
              </a:rPr>
              <a:t>2022-2023гг.</a:t>
            </a:r>
            <a:endParaRPr lang="en-US" sz="1050" b="1" i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49" name="Oval 145"/>
          <p:cNvSpPr/>
          <p:nvPr/>
        </p:nvSpPr>
        <p:spPr>
          <a:xfrm>
            <a:off x="1282096" y="3563257"/>
            <a:ext cx="248566" cy="219878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1267241" y="3836717"/>
            <a:ext cx="282129" cy="153888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defTabSz="914400">
              <a:spcBef>
                <a:spcPct val="20000"/>
              </a:spcBef>
              <a:defRPr/>
            </a:pPr>
            <a:r>
              <a:rPr lang="en-US" sz="1000" b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20</a:t>
            </a:r>
            <a:r>
              <a:rPr lang="ru-RU" sz="1000" b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21</a:t>
            </a:r>
            <a:endParaRPr lang="en-US" sz="1000" dirty="0">
              <a:solidFill>
                <a:srgbClr val="4F81BD">
                  <a:lumMod val="50000"/>
                </a:srgbClr>
              </a:solidFill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1235765" y="4020083"/>
            <a:ext cx="315792" cy="92333"/>
          </a:xfrm>
          <a:prstGeom prst="rect">
            <a:avLst/>
          </a:prstGeom>
          <a:noFill/>
        </p:spPr>
        <p:txBody>
          <a:bodyPr wrap="none" lIns="0" tIns="0" rIns="0" bIns="0" rtlCol="0" anchor="ctr">
            <a:spAutoFit/>
          </a:bodyPr>
          <a:lstStyle/>
          <a:p>
            <a:pPr algn="r" defTabSz="914400">
              <a:spcBef>
                <a:spcPct val="20000"/>
              </a:spcBef>
              <a:defRPr/>
            </a:pPr>
            <a:r>
              <a:rPr lang="en-US" sz="600" i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1 </a:t>
            </a:r>
            <a:r>
              <a:rPr lang="ru-RU" sz="600" i="1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января</a:t>
            </a:r>
            <a:endParaRPr lang="en-US" sz="600" i="1" dirty="0">
              <a:solidFill>
                <a:srgbClr val="4F81BD">
                  <a:lumMod val="50000"/>
                </a:srgbClr>
              </a:solidFill>
              <a:cs typeface="Arial" pitchFamily="34" charset="0"/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7267833" y="1480749"/>
            <a:ext cx="153888" cy="1682928"/>
          </a:xfrm>
          <a:prstGeom prst="rect">
            <a:avLst/>
          </a:prstGeom>
          <a:noFill/>
        </p:spPr>
        <p:txBody>
          <a:bodyPr vert="vert270" wrap="square" lIns="0" tIns="0" rIns="0" bIns="0" rtlCol="0">
            <a:spAutoFit/>
          </a:bodyPr>
          <a:lstStyle/>
          <a:p>
            <a:pPr algn="ctr" defTabSz="1280160"/>
            <a:r>
              <a:rPr lang="ru-RU" sz="1000" b="1" dirty="0">
                <a:solidFill>
                  <a:prstClr val="white"/>
                </a:solidFill>
                <a:cs typeface="Arial" pitchFamily="34" charset="0"/>
              </a:rPr>
              <a:t>Регуляторная гильотина</a:t>
            </a:r>
            <a:endParaRPr lang="en-US" sz="1000" b="1" dirty="0">
              <a:solidFill>
                <a:prstClr val="white"/>
              </a:solidFill>
              <a:cs typeface="Arial" pitchFamily="34" charset="0"/>
            </a:endParaRPr>
          </a:p>
        </p:txBody>
      </p:sp>
      <p:sp>
        <p:nvSpPr>
          <p:cNvPr id="53" name="TextBox 52"/>
          <p:cNvSpPr txBox="1"/>
          <p:nvPr/>
        </p:nvSpPr>
        <p:spPr>
          <a:xfrm>
            <a:off x="7701346" y="2572643"/>
            <a:ext cx="1073454" cy="246221"/>
          </a:xfrm>
          <a:prstGeom prst="rect">
            <a:avLst/>
          </a:prstGeom>
          <a:noFill/>
          <a:ln w="28575"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 defTabSz="914400">
              <a:spcBef>
                <a:spcPct val="20000"/>
              </a:spcBef>
              <a:defRPr/>
            </a:pPr>
            <a:r>
              <a:rPr lang="ru-RU" sz="800" b="1" dirty="0">
                <a:solidFill>
                  <a:srgbClr val="FFC000"/>
                </a:solidFill>
                <a:cs typeface="Arial" pitchFamily="34" charset="0"/>
              </a:rPr>
              <a:t>Если нет, то нет адмответственности </a:t>
            </a:r>
            <a:endParaRPr lang="ru-RU" sz="500" b="1" dirty="0">
              <a:solidFill>
                <a:srgbClr val="FFC000"/>
              </a:solidFill>
              <a:cs typeface="Arial" pitchFamily="34" charset="0"/>
            </a:endParaRPr>
          </a:p>
        </p:txBody>
      </p:sp>
      <p:cxnSp>
        <p:nvCxnSpPr>
          <p:cNvPr id="61" name="Соединительная линия уступом 60"/>
          <p:cNvCxnSpPr/>
          <p:nvPr/>
        </p:nvCxnSpPr>
        <p:spPr>
          <a:xfrm flipV="1">
            <a:off x="1765132" y="1672893"/>
            <a:ext cx="1228026" cy="263378"/>
          </a:xfrm>
          <a:prstGeom prst="bentConnector3">
            <a:avLst>
              <a:gd name="adj1" fmla="val 359"/>
            </a:avLst>
          </a:prstGeom>
          <a:noFill/>
          <a:ln w="19050" cap="flat" cmpd="sng" algn="ctr">
            <a:solidFill>
              <a:srgbClr val="1F497D"/>
            </a:solidFill>
            <a:prstDash val="sysDot"/>
            <a:tailEnd type="arrow"/>
          </a:ln>
          <a:effectLst/>
        </p:spPr>
      </p:cxnSp>
      <p:sp>
        <p:nvSpPr>
          <p:cNvPr id="66" name="Стрелка вниз 65"/>
          <p:cNvSpPr/>
          <p:nvPr/>
        </p:nvSpPr>
        <p:spPr>
          <a:xfrm>
            <a:off x="3721138" y="1858704"/>
            <a:ext cx="248609" cy="77567"/>
          </a:xfrm>
          <a:prstGeom prst="downArrow">
            <a:avLst/>
          </a:prstGeom>
          <a:solidFill>
            <a:srgbClr val="FFC000"/>
          </a:solidFill>
          <a:ln w="25400" cap="flat" cmpd="sng" algn="ctr">
            <a:solidFill>
              <a:srgbClr val="FFC000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2" name="Скругленный прямоугольник 81"/>
          <p:cNvSpPr/>
          <p:nvPr/>
        </p:nvSpPr>
        <p:spPr>
          <a:xfrm>
            <a:off x="7560202" y="1430704"/>
            <a:ext cx="1332742" cy="964932"/>
          </a:xfrm>
          <a:prstGeom prst="roundRect">
            <a:avLst/>
          </a:prstGeom>
          <a:solidFill>
            <a:sysClr val="window" lastClr="FFFFFF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05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7665705" y="1522269"/>
            <a:ext cx="1177114" cy="744819"/>
          </a:xfrm>
          <a:prstGeom prst="rect">
            <a:avLst/>
          </a:prstGeom>
          <a:noFill/>
          <a:ln w="28575"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algn="ctr" defTabSz="914400">
              <a:spcBef>
                <a:spcPct val="20000"/>
              </a:spcBef>
              <a:defRPr/>
            </a:pPr>
            <a:r>
              <a:rPr lang="ru-RU" sz="800" b="1" dirty="0">
                <a:solidFill>
                  <a:srgbClr val="1F497D"/>
                </a:solidFill>
                <a:cs typeface="Arial" pitchFamily="34" charset="0"/>
              </a:rPr>
              <a:t>Установить срок действия требований:</a:t>
            </a:r>
          </a:p>
          <a:p>
            <a:pPr defTabSz="914400">
              <a:spcBef>
                <a:spcPct val="20000"/>
              </a:spcBef>
              <a:defRPr/>
            </a:pPr>
            <a:r>
              <a:rPr lang="ru-RU" sz="900" b="1" i="1" dirty="0">
                <a:solidFill>
                  <a:srgbClr val="1F497D"/>
                </a:solidFill>
                <a:cs typeface="Arial" pitchFamily="34" charset="0"/>
              </a:rPr>
              <a:t>7</a:t>
            </a:r>
            <a:r>
              <a:rPr lang="ru-RU" sz="900" i="1" dirty="0">
                <a:solidFill>
                  <a:srgbClr val="1F497D"/>
                </a:solidFill>
                <a:cs typeface="Arial" pitchFamily="34" charset="0"/>
              </a:rPr>
              <a:t> </a:t>
            </a:r>
            <a:r>
              <a:rPr lang="ru-RU" sz="700" dirty="0">
                <a:solidFill>
                  <a:srgbClr val="1F497D"/>
                </a:solidFill>
                <a:cs typeface="Arial" pitchFamily="34" charset="0"/>
              </a:rPr>
              <a:t>лет</a:t>
            </a:r>
            <a:r>
              <a:rPr lang="ru-RU" sz="700" i="1" dirty="0">
                <a:solidFill>
                  <a:srgbClr val="1F497D"/>
                </a:solidFill>
                <a:cs typeface="Arial" pitchFamily="34" charset="0"/>
              </a:rPr>
              <a:t>       </a:t>
            </a:r>
            <a:r>
              <a:rPr lang="ru-RU" sz="600" i="1" dirty="0">
                <a:solidFill>
                  <a:srgbClr val="1F497D"/>
                </a:solidFill>
                <a:cs typeface="Arial" pitchFamily="34" charset="0"/>
              </a:rPr>
              <a:t>в зависимости </a:t>
            </a:r>
          </a:p>
          <a:p>
            <a:pPr defTabSz="914400">
              <a:spcBef>
                <a:spcPct val="20000"/>
              </a:spcBef>
              <a:defRPr/>
            </a:pPr>
            <a:r>
              <a:rPr lang="ru-RU" sz="900" b="1" i="1" dirty="0">
                <a:solidFill>
                  <a:srgbClr val="1F497D"/>
                </a:solidFill>
                <a:cs typeface="Arial" pitchFamily="34" charset="0"/>
              </a:rPr>
              <a:t>5</a:t>
            </a:r>
            <a:r>
              <a:rPr lang="ru-RU" sz="700" i="1" dirty="0">
                <a:solidFill>
                  <a:srgbClr val="1F497D"/>
                </a:solidFill>
                <a:cs typeface="Arial" pitchFamily="34" charset="0"/>
              </a:rPr>
              <a:t> </a:t>
            </a:r>
            <a:r>
              <a:rPr lang="ru-RU" sz="700" dirty="0">
                <a:solidFill>
                  <a:srgbClr val="1F497D"/>
                </a:solidFill>
                <a:cs typeface="Arial" pitchFamily="34" charset="0"/>
              </a:rPr>
              <a:t>лет  </a:t>
            </a:r>
            <a:r>
              <a:rPr lang="ru-RU" sz="700" i="1" dirty="0">
                <a:solidFill>
                  <a:srgbClr val="1F497D"/>
                </a:solidFill>
                <a:cs typeface="Arial" pitchFamily="34" charset="0"/>
              </a:rPr>
              <a:t>     </a:t>
            </a:r>
            <a:r>
              <a:rPr lang="ru-RU" sz="600" i="1" dirty="0">
                <a:solidFill>
                  <a:srgbClr val="1F497D"/>
                </a:solidFill>
                <a:cs typeface="Arial" pitchFamily="34" charset="0"/>
              </a:rPr>
              <a:t>от значимости</a:t>
            </a:r>
          </a:p>
          <a:p>
            <a:pPr defTabSz="914400">
              <a:spcBef>
                <a:spcPct val="20000"/>
              </a:spcBef>
              <a:defRPr/>
            </a:pPr>
            <a:r>
              <a:rPr lang="ru-RU" sz="900" b="1" i="1" dirty="0">
                <a:solidFill>
                  <a:srgbClr val="1F497D"/>
                </a:solidFill>
                <a:cs typeface="Arial" pitchFamily="34" charset="0"/>
              </a:rPr>
              <a:t>3</a:t>
            </a:r>
            <a:r>
              <a:rPr lang="ru-RU" sz="700" i="1" dirty="0">
                <a:solidFill>
                  <a:srgbClr val="1F497D"/>
                </a:solidFill>
                <a:cs typeface="Arial" pitchFamily="34" charset="0"/>
              </a:rPr>
              <a:t> </a:t>
            </a:r>
            <a:r>
              <a:rPr lang="ru-RU" sz="700" dirty="0">
                <a:solidFill>
                  <a:srgbClr val="1F497D"/>
                </a:solidFill>
                <a:cs typeface="Arial" pitchFamily="34" charset="0"/>
              </a:rPr>
              <a:t>года</a:t>
            </a:r>
            <a:endParaRPr lang="ru-RU" sz="400" dirty="0">
              <a:solidFill>
                <a:srgbClr val="1F497D"/>
              </a:solidFill>
              <a:cs typeface="Arial" pitchFamily="34" charset="0"/>
            </a:endParaRPr>
          </a:p>
        </p:txBody>
      </p:sp>
      <p:sp>
        <p:nvSpPr>
          <p:cNvPr id="84" name="Правая фигурная скобка 83"/>
          <p:cNvSpPr/>
          <p:nvPr/>
        </p:nvSpPr>
        <p:spPr>
          <a:xfrm>
            <a:off x="7970813" y="1805457"/>
            <a:ext cx="45719" cy="461632"/>
          </a:xfrm>
          <a:prstGeom prst="rightBrace">
            <a:avLst/>
          </a:prstGeom>
          <a:noFill/>
          <a:ln w="9525" cap="flat" cmpd="sng" algn="ctr">
            <a:solidFill>
              <a:srgbClr val="1F497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128016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4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4" name="TextBox 53"/>
          <p:cNvSpPr txBox="1"/>
          <p:nvPr/>
        </p:nvSpPr>
        <p:spPr>
          <a:xfrm>
            <a:off x="3011027" y="1356694"/>
            <a:ext cx="1791401" cy="430887"/>
          </a:xfrm>
          <a:prstGeom prst="rect">
            <a:avLst/>
          </a:prstGeom>
          <a:noFill/>
          <a:ln w="28575"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cs typeface="Arial" pitchFamily="34" charset="0"/>
              </a:rPr>
              <a:t>Экспериментальный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400" b="0" i="0" u="none" strike="noStrike" kern="0" cap="none" spc="0" normalizeH="0" baseline="0" noProof="0" dirty="0">
                <a:ln>
                  <a:noFill/>
                </a:ln>
                <a:solidFill>
                  <a:srgbClr val="4F81BD">
                    <a:lumMod val="50000"/>
                  </a:srgbClr>
                </a:solidFill>
                <a:effectLst/>
                <a:uLnTx/>
                <a:uFillTx/>
                <a:cs typeface="Arial" pitchFamily="34" charset="0"/>
              </a:rPr>
              <a:t>правовой режим</a:t>
            </a:r>
            <a:endParaRPr kumimoji="0" lang="ru-RU" sz="1050" b="0" i="0" u="none" strike="noStrike" kern="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cs typeface="Arial" pitchFamily="34" charset="0"/>
            </a:endParaRPr>
          </a:p>
        </p:txBody>
      </p:sp>
      <p:sp>
        <p:nvSpPr>
          <p:cNvPr id="90" name="Oval 145"/>
          <p:cNvSpPr/>
          <p:nvPr/>
        </p:nvSpPr>
        <p:spPr>
          <a:xfrm>
            <a:off x="2427643" y="3570777"/>
            <a:ext cx="248566" cy="219878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93" name="Oval 145"/>
          <p:cNvSpPr/>
          <p:nvPr/>
        </p:nvSpPr>
        <p:spPr>
          <a:xfrm>
            <a:off x="3721181" y="3566926"/>
            <a:ext cx="248566" cy="219878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94" name="Oval 145"/>
          <p:cNvSpPr/>
          <p:nvPr/>
        </p:nvSpPr>
        <p:spPr>
          <a:xfrm>
            <a:off x="4708898" y="3572274"/>
            <a:ext cx="248566" cy="219878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sp>
        <p:nvSpPr>
          <p:cNvPr id="95" name="Oval 145"/>
          <p:cNvSpPr/>
          <p:nvPr/>
        </p:nvSpPr>
        <p:spPr>
          <a:xfrm>
            <a:off x="7220494" y="3572274"/>
            <a:ext cx="248566" cy="219878"/>
          </a:xfrm>
          <a:prstGeom prst="ellipse">
            <a:avLst/>
          </a:prstGeom>
          <a:solidFill>
            <a:sysClr val="window" lastClr="FFFFFF"/>
          </a:solidFill>
          <a:ln w="25400" cap="flat" cmpd="sng" algn="ctr">
            <a:solidFill>
              <a:srgbClr val="1F497D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cxnSp>
        <p:nvCxnSpPr>
          <p:cNvPr id="96" name="Straight Connector 34"/>
          <p:cNvCxnSpPr/>
          <p:nvPr/>
        </p:nvCxnSpPr>
        <p:spPr>
          <a:xfrm>
            <a:off x="7339215" y="3306153"/>
            <a:ext cx="0" cy="280599"/>
          </a:xfrm>
          <a:prstGeom prst="line">
            <a:avLst/>
          </a:prstGeom>
          <a:noFill/>
          <a:ln w="28575" cap="rnd" cmpd="sng" algn="ctr">
            <a:solidFill>
              <a:srgbClr val="1F497D"/>
            </a:solidFill>
            <a:prstDash val="solid"/>
            <a:headEnd type="oval"/>
            <a:tailEnd type="triangle"/>
          </a:ln>
          <a:effectLst/>
        </p:spPr>
      </p:cxnSp>
      <p:sp>
        <p:nvSpPr>
          <p:cNvPr id="181" name="Прямоугольник 180">
            <a:extLst>
              <a:ext uri="{FF2B5EF4-FFF2-40B4-BE49-F238E27FC236}">
                <a16:creationId xmlns:a16="http://schemas.microsoft.com/office/drawing/2014/main" xmlns="" id="{3F034170-11FF-401D-8B0A-7A2CF653A770}"/>
              </a:ext>
            </a:extLst>
          </p:cNvPr>
          <p:cNvSpPr/>
          <p:nvPr/>
        </p:nvSpPr>
        <p:spPr>
          <a:xfrm>
            <a:off x="-18280" y="4709908"/>
            <a:ext cx="9180560" cy="4335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183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982498" y="4832614"/>
            <a:ext cx="2133600" cy="273844"/>
          </a:xfrm>
        </p:spPr>
        <p:txBody>
          <a:bodyPr/>
          <a:lstStyle/>
          <a:p>
            <a:pPr algn="r"/>
            <a:fld id="{19D594A8-F00A-4691-981B-DA4987EEEEDE}" type="slidenum">
              <a:rPr lang="ru-RU" sz="1050" smtClean="0"/>
              <a:t>6</a:t>
            </a:fld>
            <a:endParaRPr lang="ru-RU" sz="105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30668BD7-6D0D-4406-86CB-3C2BEDF14C72}"/>
              </a:ext>
            </a:extLst>
          </p:cNvPr>
          <p:cNvSpPr txBox="1"/>
          <p:nvPr/>
        </p:nvSpPr>
        <p:spPr>
          <a:xfrm>
            <a:off x="5802616" y="4323389"/>
            <a:ext cx="2667884" cy="184666"/>
          </a:xfrm>
          <a:prstGeom prst="rect">
            <a:avLst/>
          </a:prstGeom>
          <a:noFill/>
          <a:ln w="28575">
            <a:noFill/>
          </a:ln>
        </p:spPr>
        <p:txBody>
          <a:bodyPr wrap="square" lIns="0" tIns="0" rIns="0" bIns="0" rtlCol="0" anchor="t">
            <a:spAutoFit/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i="1" kern="0" dirty="0">
                <a:solidFill>
                  <a:srgbClr val="4F81BD">
                    <a:lumMod val="50000"/>
                  </a:srgbClr>
                </a:solidFill>
                <a:cs typeface="Arial" pitchFamily="34" charset="0"/>
              </a:rPr>
              <a:t>Процесс на постоянной основе</a:t>
            </a:r>
            <a:endParaRPr kumimoji="0" lang="ru-RU" sz="1000" b="0" i="1" u="none" strike="noStrike" kern="0" cap="none" spc="0" normalizeH="0" baseline="0" noProof="0" dirty="0">
              <a:ln>
                <a:noFill/>
              </a:ln>
              <a:solidFill>
                <a:srgbClr val="4F81BD">
                  <a:lumMod val="50000"/>
                </a:srgbClr>
              </a:solidFill>
              <a:effectLst/>
              <a:uLnTx/>
              <a:uFillTx/>
              <a:cs typeface="Arial" pitchFamily="34" charset="0"/>
            </a:endParaRPr>
          </a:p>
        </p:txBody>
      </p:sp>
      <p:pic>
        <p:nvPicPr>
          <p:cNvPr id="4" name="Рисунок 3" descr="Бесконечность">
            <a:extLst>
              <a:ext uri="{FF2B5EF4-FFF2-40B4-BE49-F238E27FC236}">
                <a16:creationId xmlns:a16="http://schemas.microsoft.com/office/drawing/2014/main" xmlns="" id="{213512F7-31D5-4190-84CA-3F5E20D3DAE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480820" y="4229089"/>
            <a:ext cx="406605" cy="379196"/>
          </a:xfrm>
          <a:prstGeom prst="rect">
            <a:avLst/>
          </a:prstGeom>
        </p:spPr>
      </p:pic>
      <p:sp>
        <p:nvSpPr>
          <p:cNvPr id="56" name="Прямоугольник 55">
            <a:extLst>
              <a:ext uri="{FF2B5EF4-FFF2-40B4-BE49-F238E27FC236}">
                <a16:creationId xmlns:a16="http://schemas.microsoft.com/office/drawing/2014/main" xmlns="" id="{1137F74F-44E7-4F81-9161-0FAF3C94918C}"/>
              </a:ext>
            </a:extLst>
          </p:cNvPr>
          <p:cNvSpPr/>
          <p:nvPr/>
        </p:nvSpPr>
        <p:spPr>
          <a:xfrm>
            <a:off x="5380317" y="4273920"/>
            <a:ext cx="3166566" cy="331886"/>
          </a:xfrm>
          <a:prstGeom prst="rect">
            <a:avLst/>
          </a:prstGeom>
          <a:noFill/>
          <a:ln w="1270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9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4663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xmlns="" id="{3114B629-1526-4990-928F-38395865BA04}"/>
              </a:ext>
            </a:extLst>
          </p:cNvPr>
          <p:cNvSpPr/>
          <p:nvPr/>
        </p:nvSpPr>
        <p:spPr>
          <a:xfrm>
            <a:off x="513150" y="1094664"/>
            <a:ext cx="8329669" cy="670588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"/>
            <a:ext cx="9144000" cy="613112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475" y="285694"/>
            <a:ext cx="1048552" cy="460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432197" y="396055"/>
            <a:ext cx="8410622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104D7F"/>
                </a:solidFill>
              </a:rPr>
              <a:t>ЭКСПЕРИМЕНТАЛЬНЫЙ ПРАВОВОЙ РЕЖИМ</a:t>
            </a:r>
          </a:p>
        </p:txBody>
      </p:sp>
      <p:sp>
        <p:nvSpPr>
          <p:cNvPr id="14" name="Прямоугольный треугольник 13">
            <a:extLst>
              <a:ext uri="{FF2B5EF4-FFF2-40B4-BE49-F238E27FC236}">
                <a16:creationId xmlns:a16="http://schemas.microsoft.com/office/drawing/2014/main" xmlns="" id="{C9EFA859-5699-40C5-BA05-8FFBABCFE1CB}"/>
              </a:ext>
            </a:extLst>
          </p:cNvPr>
          <p:cNvSpPr/>
          <p:nvPr/>
        </p:nvSpPr>
        <p:spPr>
          <a:xfrm rot="5400000" flipV="1">
            <a:off x="677139" y="511413"/>
            <a:ext cx="66545" cy="595831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031626"/>
            <a:endParaRPr lang="ru-RU" sz="180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181" name="Прямоугольник 180">
            <a:extLst>
              <a:ext uri="{FF2B5EF4-FFF2-40B4-BE49-F238E27FC236}">
                <a16:creationId xmlns:a16="http://schemas.microsoft.com/office/drawing/2014/main" xmlns="" id="{3F034170-11FF-401D-8B0A-7A2CF653A770}"/>
              </a:ext>
            </a:extLst>
          </p:cNvPr>
          <p:cNvSpPr/>
          <p:nvPr/>
        </p:nvSpPr>
        <p:spPr>
          <a:xfrm>
            <a:off x="-18280" y="4709908"/>
            <a:ext cx="9180560" cy="433592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183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982498" y="4832614"/>
            <a:ext cx="2133600" cy="273844"/>
          </a:xfrm>
        </p:spPr>
        <p:txBody>
          <a:bodyPr/>
          <a:lstStyle/>
          <a:p>
            <a:pPr algn="r"/>
            <a:fld id="{19D594A8-F00A-4691-981B-DA4987EEEEDE}" type="slidenum">
              <a:rPr lang="ru-RU" sz="1050" smtClean="0"/>
              <a:t>7</a:t>
            </a:fld>
            <a:endParaRPr lang="ru-RU" sz="1050" dirty="0"/>
          </a:p>
        </p:txBody>
      </p:sp>
      <p:sp>
        <p:nvSpPr>
          <p:cNvPr id="47" name="Прямоугольник 46">
            <a:extLst>
              <a:ext uri="{FF2B5EF4-FFF2-40B4-BE49-F238E27FC236}">
                <a16:creationId xmlns:a16="http://schemas.microsoft.com/office/drawing/2014/main" xmlns="" id="{B9E6CB8F-5821-4FAA-952B-1F94E8F11F11}"/>
              </a:ext>
            </a:extLst>
          </p:cNvPr>
          <p:cNvSpPr/>
          <p:nvPr/>
        </p:nvSpPr>
        <p:spPr>
          <a:xfrm>
            <a:off x="1173187" y="1990993"/>
            <a:ext cx="7129377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198E7614-BD40-4366-8748-0C8C94756248}"/>
              </a:ext>
            </a:extLst>
          </p:cNvPr>
          <p:cNvSpPr txBox="1"/>
          <p:nvPr/>
        </p:nvSpPr>
        <p:spPr>
          <a:xfrm>
            <a:off x="1738777" y="2080009"/>
            <a:ext cx="66871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ограничен (конкретной календарной датой) по срокам действия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xmlns="" id="{7486D1E6-655F-4CF8-A9F0-9850CF265DFE}"/>
              </a:ext>
            </a:extLst>
          </p:cNvPr>
          <p:cNvSpPr/>
          <p:nvPr/>
        </p:nvSpPr>
        <p:spPr>
          <a:xfrm>
            <a:off x="1191469" y="3158937"/>
            <a:ext cx="7129377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B64FBC85-895C-4C98-B1D8-5D623103F7C5}"/>
              </a:ext>
            </a:extLst>
          </p:cNvPr>
          <p:cNvSpPr txBox="1"/>
          <p:nvPr/>
        </p:nvSpPr>
        <p:spPr>
          <a:xfrm>
            <a:off x="1762091" y="3247953"/>
            <a:ext cx="66871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необходим для достижения «коротких побед»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xmlns="" id="{BA967CF2-5432-41CD-B02E-CDB18F404CAE}"/>
              </a:ext>
            </a:extLst>
          </p:cNvPr>
          <p:cNvSpPr/>
          <p:nvPr/>
        </p:nvSpPr>
        <p:spPr>
          <a:xfrm>
            <a:off x="1203446" y="3756542"/>
            <a:ext cx="7129377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019B0B58-0354-48E6-8CFE-EAE15C323E08}"/>
              </a:ext>
            </a:extLst>
          </p:cNvPr>
          <p:cNvSpPr txBox="1"/>
          <p:nvPr/>
        </p:nvSpPr>
        <p:spPr>
          <a:xfrm>
            <a:off x="1774068" y="3845558"/>
            <a:ext cx="66871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успешно применяется во всем мире (регуляторная песочница)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65" name="Прямоугольник 64">
            <a:extLst>
              <a:ext uri="{FF2B5EF4-FFF2-40B4-BE49-F238E27FC236}">
                <a16:creationId xmlns:a16="http://schemas.microsoft.com/office/drawing/2014/main" xmlns="" id="{B08386F6-ABB2-45C3-BCE9-A92D9CF65A48}"/>
              </a:ext>
            </a:extLst>
          </p:cNvPr>
          <p:cNvSpPr/>
          <p:nvPr/>
        </p:nvSpPr>
        <p:spPr>
          <a:xfrm>
            <a:off x="1186295" y="2565820"/>
            <a:ext cx="7129377" cy="485811"/>
          </a:xfrm>
          <a:prstGeom prst="rect">
            <a:avLst/>
          </a:prstGeom>
          <a:solidFill>
            <a:schemeClr val="bg1"/>
          </a:solidFill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800" dirty="0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EC06A49B-77D9-4FE7-8708-39A4BC4A049D}"/>
              </a:ext>
            </a:extLst>
          </p:cNvPr>
          <p:cNvSpPr txBox="1"/>
          <p:nvPr/>
        </p:nvSpPr>
        <p:spPr>
          <a:xfrm>
            <a:off x="1756917" y="2654836"/>
            <a:ext cx="6687111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ru-RU" sz="1200" dirty="0">
                <a:solidFill>
                  <a:prstClr val="black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распространяется на определенную группу лиц (сферу) или территорию 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xmlns="" id="{7665FDF1-DA4D-4411-85FA-B9247338A261}"/>
              </a:ext>
            </a:extLst>
          </p:cNvPr>
          <p:cNvSpPr txBox="1"/>
          <p:nvPr/>
        </p:nvSpPr>
        <p:spPr>
          <a:xfrm>
            <a:off x="1321819" y="1118921"/>
            <a:ext cx="74241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solidFill>
                  <a:srgbClr val="104D7F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Экспериментальный правовой режим </a:t>
            </a:r>
            <a:r>
              <a:rPr lang="ru-RU" sz="1200" dirty="0">
                <a:solidFill>
                  <a:srgbClr val="00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вводится в целях апробирования на практике и дополнительного изучения экономического и прочих эффектов нового, отмены или изменения действующего регуляторного инструмента</a:t>
            </a:r>
            <a:endParaRPr lang="ru-RU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9" name="Рисунок 68" descr="Месячный календарь">
            <a:extLst>
              <a:ext uri="{FF2B5EF4-FFF2-40B4-BE49-F238E27FC236}">
                <a16:creationId xmlns:a16="http://schemas.microsoft.com/office/drawing/2014/main" xmlns="" id="{407EBC3F-2F51-4025-B173-D669D8EDF4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220224" y="1953828"/>
            <a:ext cx="536693" cy="536693"/>
          </a:xfrm>
          <a:prstGeom prst="rect">
            <a:avLst/>
          </a:prstGeom>
        </p:spPr>
      </p:pic>
      <p:pic>
        <p:nvPicPr>
          <p:cNvPr id="6" name="Рисунок 5" descr="Кубок">
            <a:extLst>
              <a:ext uri="{FF2B5EF4-FFF2-40B4-BE49-F238E27FC236}">
                <a16:creationId xmlns:a16="http://schemas.microsoft.com/office/drawing/2014/main" xmlns="" id="{D6939284-9E4A-434E-9689-83BD0C0FD56A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1279621" y="3179197"/>
            <a:ext cx="477296" cy="477296"/>
          </a:xfrm>
          <a:prstGeom prst="rect">
            <a:avLst/>
          </a:prstGeom>
        </p:spPr>
      </p:pic>
      <p:pic>
        <p:nvPicPr>
          <p:cNvPr id="15" name="Рисунок 14" descr="Земной шар с очертаниями Азии">
            <a:extLst>
              <a:ext uri="{FF2B5EF4-FFF2-40B4-BE49-F238E27FC236}">
                <a16:creationId xmlns:a16="http://schemas.microsoft.com/office/drawing/2014/main" xmlns="" id="{7D250501-5401-4F51-A5DF-5D7F2F77F6A8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1300666" y="3744314"/>
            <a:ext cx="498035" cy="498035"/>
          </a:xfrm>
          <a:prstGeom prst="rect">
            <a:avLst/>
          </a:prstGeom>
        </p:spPr>
      </p:pic>
      <p:pic>
        <p:nvPicPr>
          <p:cNvPr id="70" name="Рисунок 69" descr="Целевая аудитория">
            <a:extLst>
              <a:ext uri="{FF2B5EF4-FFF2-40B4-BE49-F238E27FC236}">
                <a16:creationId xmlns:a16="http://schemas.microsoft.com/office/drawing/2014/main" xmlns="" id="{712FEE66-FD1D-45BD-AA6A-6E90651BF014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1270545" y="2637073"/>
            <a:ext cx="436049" cy="436049"/>
          </a:xfrm>
          <a:prstGeom prst="rect">
            <a:avLst/>
          </a:prstGeom>
        </p:spPr>
      </p:pic>
      <p:pic>
        <p:nvPicPr>
          <p:cNvPr id="80" name="Рисунок 79" descr="Попасть в яблочко">
            <a:extLst>
              <a:ext uri="{FF2B5EF4-FFF2-40B4-BE49-F238E27FC236}">
                <a16:creationId xmlns:a16="http://schemas.microsoft.com/office/drawing/2014/main" xmlns="" id="{08495A80-A8C1-4C8B-8D4E-E46EC32AE5D1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626782" y="1116620"/>
            <a:ext cx="568197" cy="568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26897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3F034170-11FF-401D-8B0A-7A2CF653A770}"/>
              </a:ext>
            </a:extLst>
          </p:cNvPr>
          <p:cNvSpPr/>
          <p:nvPr/>
        </p:nvSpPr>
        <p:spPr>
          <a:xfrm>
            <a:off x="-18280" y="4762754"/>
            <a:ext cx="9180560" cy="38658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55" name="Прямоугольник 54">
            <a:extLst>
              <a:ext uri="{FF2B5EF4-FFF2-40B4-BE49-F238E27FC236}">
                <a16:creationId xmlns:a16="http://schemas.microsoft.com/office/drawing/2014/main" xmlns="" id="{8F61BA33-AC72-4374-AD54-B8BD2F101458}"/>
              </a:ext>
            </a:extLst>
          </p:cNvPr>
          <p:cNvSpPr/>
          <p:nvPr/>
        </p:nvSpPr>
        <p:spPr>
          <a:xfrm>
            <a:off x="1288401" y="3157186"/>
            <a:ext cx="1679797" cy="1119953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xmlns="" id="{EE7E601C-2F9B-490F-BE23-6AF63BB02E95}"/>
              </a:ext>
            </a:extLst>
          </p:cNvPr>
          <p:cNvSpPr/>
          <p:nvPr/>
        </p:nvSpPr>
        <p:spPr>
          <a:xfrm>
            <a:off x="7100765" y="4093490"/>
            <a:ext cx="1169381" cy="528453"/>
          </a:xfrm>
          <a:prstGeom prst="rect">
            <a:avLst/>
          </a:prstGeom>
          <a:solidFill>
            <a:schemeClr val="bg1"/>
          </a:solidFill>
          <a:ln w="19050">
            <a:solidFill>
              <a:schemeClr val="bg1">
                <a:lumMod val="6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bg1"/>
              </a:solidFill>
            </a:endParaRPr>
          </a:p>
        </p:txBody>
      </p:sp>
      <p:pic>
        <p:nvPicPr>
          <p:cNvPr id="61" name="Рисунок 60" descr="Монитор">
            <a:extLst>
              <a:ext uri="{FF2B5EF4-FFF2-40B4-BE49-F238E27FC236}">
                <a16:creationId xmlns:a16="http://schemas.microsoft.com/office/drawing/2014/main" xmlns="" id="{473C41F6-88B4-43F7-A6AE-17A6303C2A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3585015" y="2848137"/>
            <a:ext cx="1705132" cy="1643725"/>
          </a:xfrm>
          <a:prstGeom prst="rect">
            <a:avLst/>
          </a:prstGeom>
        </p:spPr>
      </p:pic>
      <p:sp>
        <p:nvSpPr>
          <p:cNvPr id="48" name="Прямоугольник 47">
            <a:extLst>
              <a:ext uri="{FF2B5EF4-FFF2-40B4-BE49-F238E27FC236}">
                <a16:creationId xmlns:a16="http://schemas.microsoft.com/office/drawing/2014/main" xmlns="" id="{6A00D3C0-C152-4E46-A792-4AF59DD6A0D1}"/>
              </a:ext>
            </a:extLst>
          </p:cNvPr>
          <p:cNvSpPr/>
          <p:nvPr/>
        </p:nvSpPr>
        <p:spPr>
          <a:xfrm>
            <a:off x="1303614" y="2711329"/>
            <a:ext cx="1664584" cy="397085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 w="19050">
            <a:solidFill>
              <a:schemeClr val="tx1">
                <a:lumMod val="75000"/>
                <a:lumOff val="25000"/>
              </a:schemeClr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52" name="Прямоугольник 51"/>
          <p:cNvSpPr/>
          <p:nvPr/>
        </p:nvSpPr>
        <p:spPr>
          <a:xfrm>
            <a:off x="400962" y="1053856"/>
            <a:ext cx="2304279" cy="421701"/>
          </a:xfrm>
          <a:prstGeom prst="rect">
            <a:avLst/>
          </a:prstGeom>
          <a:solidFill>
            <a:srgbClr val="104D7F"/>
          </a:solidFill>
          <a:ln>
            <a:solidFill>
              <a:srgbClr val="104D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"/>
            <a:ext cx="9144000" cy="613112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475" y="285694"/>
            <a:ext cx="1048552" cy="460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66689" y="440291"/>
            <a:ext cx="8410622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104D7F"/>
                </a:solidFill>
              </a:rPr>
              <a:t>РЕЕСТР ОБЯЗАТЕЛЬНЫХ ТРЕБОВАНИЙ</a:t>
            </a:r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982498" y="4890221"/>
            <a:ext cx="2133600" cy="273844"/>
          </a:xfrm>
        </p:spPr>
        <p:txBody>
          <a:bodyPr/>
          <a:lstStyle/>
          <a:p>
            <a:pPr algn="r"/>
            <a:fld id="{A907081D-3F59-4A16-8081-8F85BBB57413}" type="slidenum">
              <a:rPr lang="ru-RU" sz="1050" smtClean="0"/>
              <a:pPr algn="r"/>
              <a:t>8</a:t>
            </a:fld>
            <a:endParaRPr lang="ru-RU" sz="1050" dirty="0"/>
          </a:p>
        </p:txBody>
      </p:sp>
      <p:sp>
        <p:nvSpPr>
          <p:cNvPr id="40" name="Прямоугольник 39">
            <a:extLst>
              <a:ext uri="{FF2B5EF4-FFF2-40B4-BE49-F238E27FC236}">
                <a16:creationId xmlns:a16="http://schemas.microsoft.com/office/drawing/2014/main" xmlns="" id="{86E65FC4-46F8-4071-B957-490A1669C767}"/>
              </a:ext>
            </a:extLst>
          </p:cNvPr>
          <p:cNvSpPr/>
          <p:nvPr/>
        </p:nvSpPr>
        <p:spPr>
          <a:xfrm>
            <a:off x="4115991" y="1108421"/>
            <a:ext cx="3688134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Неограниченное количество требований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" name="Прямоугольник 40">
            <a:extLst>
              <a:ext uri="{FF2B5EF4-FFF2-40B4-BE49-F238E27FC236}">
                <a16:creationId xmlns:a16="http://schemas.microsoft.com/office/drawing/2014/main" xmlns="" id="{8CFD41BD-4CE7-4885-8BC6-EEA5D5AEF799}"/>
              </a:ext>
            </a:extLst>
          </p:cNvPr>
          <p:cNvSpPr/>
          <p:nvPr/>
        </p:nvSpPr>
        <p:spPr>
          <a:xfrm>
            <a:off x="672163" y="1066312"/>
            <a:ext cx="1785817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ПРОБЛЕМА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3" name="Прямоугольник 42">
            <a:extLst>
              <a:ext uri="{FF2B5EF4-FFF2-40B4-BE49-F238E27FC236}">
                <a16:creationId xmlns:a16="http://schemas.microsoft.com/office/drawing/2014/main" xmlns="" id="{19416CD2-F0A9-4CB6-A9F4-5E161301EC14}"/>
              </a:ext>
            </a:extLst>
          </p:cNvPr>
          <p:cNvSpPr/>
          <p:nvPr/>
        </p:nvSpPr>
        <p:spPr>
          <a:xfrm>
            <a:off x="403875" y="1579508"/>
            <a:ext cx="2301366" cy="438263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44" name="Прямоугольник 43">
            <a:extLst>
              <a:ext uri="{FF2B5EF4-FFF2-40B4-BE49-F238E27FC236}">
                <a16:creationId xmlns:a16="http://schemas.microsoft.com/office/drawing/2014/main" xmlns="" id="{930F4222-0298-4502-8843-309D92858FE1}"/>
              </a:ext>
            </a:extLst>
          </p:cNvPr>
          <p:cNvSpPr/>
          <p:nvPr/>
        </p:nvSpPr>
        <p:spPr>
          <a:xfrm>
            <a:off x="4115991" y="1634535"/>
            <a:ext cx="418823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dirty="0">
                <a:solidFill>
                  <a:srgbClr val="00206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Реестр обязательных требований</a:t>
            </a:r>
            <a:endParaRPr lang="ru-RU" sz="1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5" name="Прямоугольник 44">
            <a:extLst>
              <a:ext uri="{FF2B5EF4-FFF2-40B4-BE49-F238E27FC236}">
                <a16:creationId xmlns:a16="http://schemas.microsoft.com/office/drawing/2014/main" xmlns="" id="{DADA7B68-DE42-4A6A-B6C4-CBEC14311EBA}"/>
              </a:ext>
            </a:extLst>
          </p:cNvPr>
          <p:cNvSpPr/>
          <p:nvPr/>
        </p:nvSpPr>
        <p:spPr>
          <a:xfrm>
            <a:off x="400961" y="1655384"/>
            <a:ext cx="2304280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600" b="1" dirty="0">
                <a:solidFill>
                  <a:schemeClr val="bg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ИНСТРУМЕНТАРИЙ</a:t>
            </a:r>
            <a:endParaRPr lang="ru-RU" sz="1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6" name="Прямоугольник 45">
            <a:extLst>
              <a:ext uri="{FF2B5EF4-FFF2-40B4-BE49-F238E27FC236}">
                <a16:creationId xmlns:a16="http://schemas.microsoft.com/office/drawing/2014/main" xmlns="" id="{F64A69D9-8345-46D2-A220-5BA23F641747}"/>
              </a:ext>
            </a:extLst>
          </p:cNvPr>
          <p:cNvSpPr/>
          <p:nvPr/>
        </p:nvSpPr>
        <p:spPr>
          <a:xfrm>
            <a:off x="1763621" y="2767804"/>
            <a:ext cx="1255728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ГОСОРГАН</a:t>
            </a:r>
            <a:endParaRPr lang="ru-RU" sz="1400" b="1" i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xmlns="" id="{1EEF082C-478C-4A23-9B8E-1458F13570D2}"/>
              </a:ext>
            </a:extLst>
          </p:cNvPr>
          <p:cNvSpPr/>
          <p:nvPr/>
        </p:nvSpPr>
        <p:spPr>
          <a:xfrm>
            <a:off x="2909972" y="2171638"/>
            <a:ext cx="3604099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400" b="1" dirty="0">
                <a:solidFill>
                  <a:srgbClr val="00206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ПОРЯДОК РАБОТЫ РЕЕСТРА</a:t>
            </a:r>
            <a:endParaRPr lang="ru-RU" sz="1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>
            <a:extLst>
              <a:ext uri="{FF2B5EF4-FFF2-40B4-BE49-F238E27FC236}">
                <a16:creationId xmlns:a16="http://schemas.microsoft.com/office/drawing/2014/main" xmlns="" id="{70F2A75A-56A4-4EF4-AC55-554A068064ED}"/>
              </a:ext>
            </a:extLst>
          </p:cNvPr>
          <p:cNvSpPr/>
          <p:nvPr/>
        </p:nvSpPr>
        <p:spPr>
          <a:xfrm>
            <a:off x="1970241" y="3178403"/>
            <a:ext cx="125572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i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Требования </a:t>
            </a:r>
            <a:endParaRPr lang="ru-RU" sz="1200" i="1" dirty="0">
              <a:solidFill>
                <a:schemeClr val="tx1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xmlns="" id="{973A7137-746B-4634-915D-970525B0127B}"/>
              </a:ext>
            </a:extLst>
          </p:cNvPr>
          <p:cNvSpPr/>
          <p:nvPr/>
        </p:nvSpPr>
        <p:spPr>
          <a:xfrm>
            <a:off x="1965409" y="3540819"/>
            <a:ext cx="125572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i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Требования </a:t>
            </a:r>
            <a:endParaRPr lang="ru-RU" sz="1200" i="1" dirty="0">
              <a:solidFill>
                <a:schemeClr val="tx1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xmlns="" id="{B55001B9-4E2E-47ED-9AA0-FBD0F269E2F9}"/>
              </a:ext>
            </a:extLst>
          </p:cNvPr>
          <p:cNvSpPr/>
          <p:nvPr/>
        </p:nvSpPr>
        <p:spPr>
          <a:xfrm>
            <a:off x="1965409" y="3913289"/>
            <a:ext cx="1255728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200" i="1" dirty="0">
                <a:solidFill>
                  <a:schemeClr val="tx1">
                    <a:lumMod val="90000"/>
                    <a:lumOff val="10000"/>
                  </a:schemeClr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Требования </a:t>
            </a:r>
            <a:endParaRPr lang="ru-RU" sz="1200" i="1" dirty="0">
              <a:solidFill>
                <a:schemeClr val="tx1">
                  <a:lumMod val="90000"/>
                  <a:lumOff val="1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xmlns="" id="{8BAB9B19-0056-400F-8F0F-A66B3C9D9B23}"/>
              </a:ext>
            </a:extLst>
          </p:cNvPr>
          <p:cNvSpPr/>
          <p:nvPr/>
        </p:nvSpPr>
        <p:spPr>
          <a:xfrm rot="16200000">
            <a:off x="5451177" y="3497641"/>
            <a:ext cx="1181251" cy="276999"/>
          </a:xfrm>
          <a:prstGeom prst="rect">
            <a:avLst/>
          </a:prstGeom>
          <a:solidFill>
            <a:srgbClr val="002060"/>
          </a:solidFill>
        </p:spPr>
        <p:txBody>
          <a:bodyPr wrap="square">
            <a:spAutoFit/>
          </a:bodyPr>
          <a:lstStyle/>
          <a:p>
            <a:pPr algn="ctr"/>
            <a:r>
              <a:rPr lang="ru-RU" sz="1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ПЕРЕСМОТР</a:t>
            </a: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xmlns="" id="{AE63FDF2-B12C-46C6-AF7C-0A9F3547C513}"/>
              </a:ext>
            </a:extLst>
          </p:cNvPr>
          <p:cNvSpPr/>
          <p:nvPr/>
        </p:nvSpPr>
        <p:spPr>
          <a:xfrm>
            <a:off x="3841152" y="3227395"/>
            <a:ext cx="11928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200" dirty="0">
                <a:solidFill>
                  <a:srgbClr val="00206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Реестр обязательных требований</a:t>
            </a:r>
            <a:endParaRPr lang="ru-RU" sz="12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xmlns="" id="{A05FC31B-52B7-446A-8D35-8F5EAE993D12}"/>
              </a:ext>
            </a:extLst>
          </p:cNvPr>
          <p:cNvSpPr/>
          <p:nvPr/>
        </p:nvSpPr>
        <p:spPr>
          <a:xfrm>
            <a:off x="7009475" y="4068521"/>
            <a:ext cx="1338527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Требование </a:t>
            </a:r>
          </a:p>
          <a:p>
            <a:pPr algn="ctr"/>
            <a:r>
              <a:rPr lang="ru-RU" sz="105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 Реестре </a:t>
            </a:r>
          </a:p>
          <a:p>
            <a:pPr algn="ctr"/>
            <a:r>
              <a:rPr lang="ru-RU" sz="105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НЕ активное</a:t>
            </a:r>
            <a:endParaRPr lang="ru-RU" sz="1050" b="1" dirty="0">
              <a:solidFill>
                <a:schemeClr val="tx1">
                  <a:lumMod val="75000"/>
                  <a:lumOff val="2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3" name="Рисунок 12" descr="Книги на полке">
            <a:extLst>
              <a:ext uri="{FF2B5EF4-FFF2-40B4-BE49-F238E27FC236}">
                <a16:creationId xmlns:a16="http://schemas.microsoft.com/office/drawing/2014/main" xmlns="" id="{D0D2E9CE-8123-4F78-AFBD-E951FD382B85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3510945" y="990783"/>
            <a:ext cx="543055" cy="543055"/>
          </a:xfrm>
          <a:prstGeom prst="rect">
            <a:avLst/>
          </a:prstGeom>
        </p:spPr>
      </p:pic>
      <p:sp>
        <p:nvSpPr>
          <p:cNvPr id="37" name="Прямоугольник 36">
            <a:extLst>
              <a:ext uri="{FF2B5EF4-FFF2-40B4-BE49-F238E27FC236}">
                <a16:creationId xmlns:a16="http://schemas.microsoft.com/office/drawing/2014/main" xmlns="" id="{AEF461F0-7D4C-4F81-A010-B90D6A11F5E9}"/>
              </a:ext>
            </a:extLst>
          </p:cNvPr>
          <p:cNvSpPr/>
          <p:nvPr/>
        </p:nvSpPr>
        <p:spPr>
          <a:xfrm>
            <a:off x="3455347" y="1028060"/>
            <a:ext cx="5321964" cy="460690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38" name="Прямоугольник 37">
            <a:extLst>
              <a:ext uri="{FF2B5EF4-FFF2-40B4-BE49-F238E27FC236}">
                <a16:creationId xmlns:a16="http://schemas.microsoft.com/office/drawing/2014/main" xmlns="" id="{1E8C6BC6-7394-40C1-8845-0948FEB95373}"/>
              </a:ext>
            </a:extLst>
          </p:cNvPr>
          <p:cNvSpPr/>
          <p:nvPr/>
        </p:nvSpPr>
        <p:spPr>
          <a:xfrm>
            <a:off x="3455347" y="1575559"/>
            <a:ext cx="5321964" cy="461665"/>
          </a:xfrm>
          <a:prstGeom prst="rect">
            <a:avLst/>
          </a:prstGeom>
          <a:noFill/>
          <a:ln w="6350">
            <a:solidFill>
              <a:schemeClr val="accent1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pic>
        <p:nvPicPr>
          <p:cNvPr id="31" name="Рисунок 30" descr="Монитор">
            <a:extLst>
              <a:ext uri="{FF2B5EF4-FFF2-40B4-BE49-F238E27FC236}">
                <a16:creationId xmlns:a16="http://schemas.microsoft.com/office/drawing/2014/main" xmlns="" id="{17F2F301-FFD5-4C68-A19C-DE321ECA2111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3532660" y="1566853"/>
            <a:ext cx="503636" cy="503636"/>
          </a:xfrm>
          <a:prstGeom prst="rect">
            <a:avLst/>
          </a:prstGeom>
        </p:spPr>
      </p:pic>
      <p:pic>
        <p:nvPicPr>
          <p:cNvPr id="33" name="Рисунок 32" descr="Банк">
            <a:extLst>
              <a:ext uri="{FF2B5EF4-FFF2-40B4-BE49-F238E27FC236}">
                <a16:creationId xmlns:a16="http://schemas.microsoft.com/office/drawing/2014/main" xmlns="" id="{B060C71F-DB69-45BC-9059-EC4A78C85A1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1298098" y="2740605"/>
            <a:ext cx="511906" cy="321110"/>
          </a:xfrm>
          <a:prstGeom prst="rect">
            <a:avLst/>
          </a:prstGeom>
        </p:spPr>
      </p:pic>
      <p:cxnSp>
        <p:nvCxnSpPr>
          <p:cNvPr id="49" name="Прямая соединительная линия 48">
            <a:extLst>
              <a:ext uri="{FF2B5EF4-FFF2-40B4-BE49-F238E27FC236}">
                <a16:creationId xmlns:a16="http://schemas.microsoft.com/office/drawing/2014/main" xmlns="" id="{185E996A-C633-4EF4-A311-207F532BBACA}"/>
              </a:ext>
            </a:extLst>
          </p:cNvPr>
          <p:cNvCxnSpPr>
            <a:cxnSpLocks/>
          </p:cNvCxnSpPr>
          <p:nvPr/>
        </p:nvCxnSpPr>
        <p:spPr>
          <a:xfrm flipV="1">
            <a:off x="435237" y="2146733"/>
            <a:ext cx="8342074" cy="21768"/>
          </a:xfrm>
          <a:prstGeom prst="line">
            <a:avLst/>
          </a:prstGeom>
          <a:ln w="12700" cap="flat" cmpd="sng" algn="ctr">
            <a:solidFill>
              <a:schemeClr val="bg1">
                <a:lumMod val="50000"/>
              </a:schemeClr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pic>
        <p:nvPicPr>
          <p:cNvPr id="50" name="Рисунок 49" descr="Документ">
            <a:extLst>
              <a:ext uri="{FF2B5EF4-FFF2-40B4-BE49-F238E27FC236}">
                <a16:creationId xmlns:a16="http://schemas.microsoft.com/office/drawing/2014/main" xmlns="" id="{403E87C7-8D21-43EE-BD6F-2E131AEF035B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1697593" y="3176792"/>
            <a:ext cx="280222" cy="280222"/>
          </a:xfrm>
          <a:prstGeom prst="rect">
            <a:avLst/>
          </a:prstGeom>
        </p:spPr>
      </p:pic>
      <p:pic>
        <p:nvPicPr>
          <p:cNvPr id="53" name="Рисунок 52" descr="Документ">
            <a:extLst>
              <a:ext uri="{FF2B5EF4-FFF2-40B4-BE49-F238E27FC236}">
                <a16:creationId xmlns:a16="http://schemas.microsoft.com/office/drawing/2014/main" xmlns="" id="{DFC5AB92-9F28-4D60-ABB8-30BB04F6CD0D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1697593" y="3535558"/>
            <a:ext cx="280222" cy="280222"/>
          </a:xfrm>
          <a:prstGeom prst="rect">
            <a:avLst/>
          </a:prstGeom>
        </p:spPr>
      </p:pic>
      <p:pic>
        <p:nvPicPr>
          <p:cNvPr id="54" name="Рисунок 53" descr="Документ">
            <a:extLst>
              <a:ext uri="{FF2B5EF4-FFF2-40B4-BE49-F238E27FC236}">
                <a16:creationId xmlns:a16="http://schemas.microsoft.com/office/drawing/2014/main" xmlns="" id="{67C0622C-041E-4A88-842A-B5DD8218F285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1709190" y="3884158"/>
            <a:ext cx="280222" cy="280222"/>
          </a:xfrm>
          <a:prstGeom prst="rect">
            <a:avLst/>
          </a:prstGeom>
        </p:spPr>
      </p:pic>
      <p:pic>
        <p:nvPicPr>
          <p:cNvPr id="56" name="Рисунок 55" descr="Извлечение">
            <a:extLst>
              <a:ext uri="{FF2B5EF4-FFF2-40B4-BE49-F238E27FC236}">
                <a16:creationId xmlns:a16="http://schemas.microsoft.com/office/drawing/2014/main" xmlns="" id="{0A101AC6-41A8-426D-AB19-119F316F3ECB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 rot="5400000">
            <a:off x="2604971" y="3381763"/>
            <a:ext cx="1515034" cy="668737"/>
          </a:xfrm>
          <a:prstGeom prst="rect">
            <a:avLst/>
          </a:prstGeom>
        </p:spPr>
      </p:pic>
      <p:pic>
        <p:nvPicPr>
          <p:cNvPr id="60" name="Рисунок 59" descr="Извлечение">
            <a:extLst>
              <a:ext uri="{FF2B5EF4-FFF2-40B4-BE49-F238E27FC236}">
                <a16:creationId xmlns:a16="http://schemas.microsoft.com/office/drawing/2014/main" xmlns="" id="{42EFB55F-90C8-4664-9E96-3BD4B189E8CC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 rot="5400000">
            <a:off x="4814614" y="3324309"/>
            <a:ext cx="1515034" cy="668737"/>
          </a:xfrm>
          <a:prstGeom prst="rect">
            <a:avLst/>
          </a:prstGeom>
        </p:spPr>
      </p:pic>
      <p:sp>
        <p:nvSpPr>
          <p:cNvPr id="66" name="Прямоугольный треугольник 65">
            <a:extLst>
              <a:ext uri="{FF2B5EF4-FFF2-40B4-BE49-F238E27FC236}">
                <a16:creationId xmlns:a16="http://schemas.microsoft.com/office/drawing/2014/main" xmlns="" id="{9D2D3AF3-4E50-47A3-952D-F2851CA6CBB2}"/>
              </a:ext>
            </a:extLst>
          </p:cNvPr>
          <p:cNvSpPr/>
          <p:nvPr/>
        </p:nvSpPr>
        <p:spPr>
          <a:xfrm rot="5400000" flipV="1">
            <a:off x="573969" y="561047"/>
            <a:ext cx="93852" cy="586346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pic>
        <p:nvPicPr>
          <p:cNvPr id="67" name="Рисунок 66" descr="Запрещено">
            <a:extLst>
              <a:ext uri="{FF2B5EF4-FFF2-40B4-BE49-F238E27FC236}">
                <a16:creationId xmlns:a16="http://schemas.microsoft.com/office/drawing/2014/main" xmlns="" id="{1260804F-CEB8-42C3-8BC4-F87F21A7B2C8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6660902" y="4386120"/>
            <a:ext cx="238438" cy="238438"/>
          </a:xfrm>
          <a:prstGeom prst="rect">
            <a:avLst/>
          </a:prstGeom>
        </p:spPr>
      </p:pic>
      <p:sp>
        <p:nvSpPr>
          <p:cNvPr id="42" name="Прямоугольник 41">
            <a:extLst>
              <a:ext uri="{FF2B5EF4-FFF2-40B4-BE49-F238E27FC236}">
                <a16:creationId xmlns:a16="http://schemas.microsoft.com/office/drawing/2014/main" xmlns="" id="{6CAB4EEB-BBE4-45DA-8309-0198EFAEA8F2}"/>
              </a:ext>
            </a:extLst>
          </p:cNvPr>
          <p:cNvSpPr/>
          <p:nvPr/>
        </p:nvSpPr>
        <p:spPr>
          <a:xfrm>
            <a:off x="6201228" y="3038826"/>
            <a:ext cx="587976" cy="1178642"/>
          </a:xfrm>
          <a:prstGeom prst="rect">
            <a:avLst/>
          </a:prstGeom>
          <a:noFill/>
          <a:ln w="6350">
            <a:solidFill>
              <a:srgbClr val="00206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51" name="Прямоугольник 50">
            <a:extLst>
              <a:ext uri="{FF2B5EF4-FFF2-40B4-BE49-F238E27FC236}">
                <a16:creationId xmlns:a16="http://schemas.microsoft.com/office/drawing/2014/main" xmlns="" id="{874F0C5C-6997-4FB1-B8E1-6DE49E493B6F}"/>
              </a:ext>
            </a:extLst>
          </p:cNvPr>
          <p:cNvSpPr/>
          <p:nvPr/>
        </p:nvSpPr>
        <p:spPr>
          <a:xfrm rot="16200000">
            <a:off x="5953071" y="3329507"/>
            <a:ext cx="1069581" cy="60016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11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по базовым условиям и принципам</a:t>
            </a: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xmlns="" id="{EE23F3C2-E8F7-4CD8-9A1E-3692AC2CA5C2}"/>
              </a:ext>
            </a:extLst>
          </p:cNvPr>
          <p:cNvSpPr/>
          <p:nvPr/>
        </p:nvSpPr>
        <p:spPr>
          <a:xfrm>
            <a:off x="7100765" y="2618925"/>
            <a:ext cx="1169381" cy="528453"/>
          </a:xfrm>
          <a:prstGeom prst="rect">
            <a:avLst/>
          </a:prstGeom>
          <a:solidFill>
            <a:schemeClr val="bg1"/>
          </a:solidFill>
          <a:ln w="19050"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chemeClr val="bg1"/>
              </a:solidFill>
            </a:endParaRPr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xmlns="" id="{CA1BAF0F-E5ED-4384-83C0-17F5DDB066EB}"/>
              </a:ext>
            </a:extLst>
          </p:cNvPr>
          <p:cNvSpPr/>
          <p:nvPr/>
        </p:nvSpPr>
        <p:spPr>
          <a:xfrm>
            <a:off x="7030903" y="2605698"/>
            <a:ext cx="1338527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Требование </a:t>
            </a:r>
          </a:p>
          <a:p>
            <a:pPr algn="ctr"/>
            <a:r>
              <a:rPr lang="ru-RU" sz="1050" dirty="0">
                <a:solidFill>
                  <a:srgbClr val="00206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 Реестре </a:t>
            </a:r>
          </a:p>
          <a:p>
            <a:pPr algn="ctr"/>
            <a:r>
              <a:rPr lang="ru-RU" sz="1050" b="1" dirty="0">
                <a:solidFill>
                  <a:srgbClr val="002060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активное</a:t>
            </a:r>
            <a:endParaRPr lang="ru-RU" sz="105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3" name="Oval 145">
            <a:extLst>
              <a:ext uri="{FF2B5EF4-FFF2-40B4-BE49-F238E27FC236}">
                <a16:creationId xmlns:a16="http://schemas.microsoft.com/office/drawing/2014/main" xmlns="" id="{36458037-E307-49FB-A420-D10E0F7A79A3}"/>
              </a:ext>
            </a:extLst>
          </p:cNvPr>
          <p:cNvSpPr/>
          <p:nvPr/>
        </p:nvSpPr>
        <p:spPr>
          <a:xfrm>
            <a:off x="6683056" y="2643844"/>
            <a:ext cx="172761" cy="161260"/>
          </a:xfrm>
          <a:prstGeom prst="ellipse">
            <a:avLst/>
          </a:prstGeom>
          <a:solidFill>
            <a:schemeClr val="accent1"/>
          </a:solidFill>
          <a:ln w="25400" cap="flat" cmpd="sng" algn="ctr">
            <a:solidFill>
              <a:schemeClr val="accent1"/>
            </a:solidFill>
            <a:prstDash val="solid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2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</a:rPr>
              <a:t>+</a:t>
            </a:r>
            <a:endParaRPr kumimoji="0" lang="en-US" sz="1000" b="1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</a:endParaRPr>
          </a:p>
        </p:txBody>
      </p:sp>
      <p:cxnSp>
        <p:nvCxnSpPr>
          <p:cNvPr id="64" name="Соединитель: уступ 63">
            <a:extLst>
              <a:ext uri="{FF2B5EF4-FFF2-40B4-BE49-F238E27FC236}">
                <a16:creationId xmlns:a16="http://schemas.microsoft.com/office/drawing/2014/main" xmlns="" id="{7D53113D-E592-40B4-8F4D-D186793458A9}"/>
              </a:ext>
            </a:extLst>
          </p:cNvPr>
          <p:cNvCxnSpPr>
            <a:cxnSpLocks/>
            <a:stCxn id="42" idx="2"/>
          </p:cNvCxnSpPr>
          <p:nvPr/>
        </p:nvCxnSpPr>
        <p:spPr>
          <a:xfrm rot="16200000" flipH="1">
            <a:off x="6734256" y="3978428"/>
            <a:ext cx="127468" cy="605548"/>
          </a:xfrm>
          <a:prstGeom prst="bentConnector2">
            <a:avLst/>
          </a:prstGeom>
          <a:ln w="28575">
            <a:solidFill>
              <a:schemeClr val="bg1">
                <a:lumMod val="6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Соединитель: уступ 68">
            <a:extLst>
              <a:ext uri="{FF2B5EF4-FFF2-40B4-BE49-F238E27FC236}">
                <a16:creationId xmlns:a16="http://schemas.microsoft.com/office/drawing/2014/main" xmlns="" id="{16AF685A-F3DA-4675-9670-8E014EEE2CEF}"/>
              </a:ext>
            </a:extLst>
          </p:cNvPr>
          <p:cNvCxnSpPr>
            <a:cxnSpLocks/>
            <a:stCxn id="42" idx="0"/>
            <a:endCxn id="57" idx="1"/>
          </p:cNvCxnSpPr>
          <p:nvPr/>
        </p:nvCxnSpPr>
        <p:spPr>
          <a:xfrm rot="5400000" flipH="1" flipV="1">
            <a:off x="6720153" y="2658215"/>
            <a:ext cx="155674" cy="605549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9382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3339172D-19A8-4C38-AF55-6D7E6CC31A2F}"/>
              </a:ext>
            </a:extLst>
          </p:cNvPr>
          <p:cNvSpPr txBox="1"/>
          <p:nvPr/>
        </p:nvSpPr>
        <p:spPr>
          <a:xfrm>
            <a:off x="3938323" y="1881204"/>
            <a:ext cx="1992903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проверки на соответствие лицензионным (разрешительным) требованиям</a:t>
            </a:r>
          </a:p>
          <a:p>
            <a:endParaRPr lang="ru-RU" sz="9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endParaRPr lang="ru-RU" sz="2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sz="9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внеплановые проверки</a:t>
            </a:r>
          </a:p>
          <a:p>
            <a:endParaRPr lang="ru-RU" sz="9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endParaRPr lang="ru-RU" sz="100" i="1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endParaRPr lang="ru-RU" sz="100" i="1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endParaRPr lang="ru-RU" sz="100" i="1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57" name="Прямоугольник 56">
            <a:extLst>
              <a:ext uri="{FF2B5EF4-FFF2-40B4-BE49-F238E27FC236}">
                <a16:creationId xmlns:a16="http://schemas.microsoft.com/office/drawing/2014/main" xmlns="" id="{D662B4DB-E4C6-47E7-8195-F8C3AAC596C0}"/>
              </a:ext>
            </a:extLst>
          </p:cNvPr>
          <p:cNvSpPr/>
          <p:nvPr/>
        </p:nvSpPr>
        <p:spPr>
          <a:xfrm>
            <a:off x="3626947" y="1529560"/>
            <a:ext cx="2304279" cy="308572"/>
          </a:xfrm>
          <a:prstGeom prst="rect">
            <a:avLst/>
          </a:prstGeom>
          <a:solidFill>
            <a:srgbClr val="104D7F"/>
          </a:solidFill>
          <a:ln>
            <a:solidFill>
              <a:srgbClr val="104D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58" name="Прямоугольник 57">
            <a:extLst>
              <a:ext uri="{FF2B5EF4-FFF2-40B4-BE49-F238E27FC236}">
                <a16:creationId xmlns:a16="http://schemas.microsoft.com/office/drawing/2014/main" xmlns="" id="{10A85349-AAB3-4140-8B99-DC56B884D2EA}"/>
              </a:ext>
            </a:extLst>
          </p:cNvPr>
          <p:cNvSpPr/>
          <p:nvPr/>
        </p:nvSpPr>
        <p:spPr>
          <a:xfrm>
            <a:off x="6270613" y="1526461"/>
            <a:ext cx="2304279" cy="308572"/>
          </a:xfrm>
          <a:prstGeom prst="rect">
            <a:avLst/>
          </a:prstGeom>
          <a:solidFill>
            <a:srgbClr val="104D7F"/>
          </a:solidFill>
          <a:ln>
            <a:solidFill>
              <a:srgbClr val="104D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52" name="Прямоугольник 51">
            <a:extLst>
              <a:ext uri="{FF2B5EF4-FFF2-40B4-BE49-F238E27FC236}">
                <a16:creationId xmlns:a16="http://schemas.microsoft.com/office/drawing/2014/main" xmlns="" id="{7F535756-B832-43C5-9146-448588145037}"/>
              </a:ext>
            </a:extLst>
          </p:cNvPr>
          <p:cNvSpPr/>
          <p:nvPr/>
        </p:nvSpPr>
        <p:spPr>
          <a:xfrm>
            <a:off x="983387" y="1533886"/>
            <a:ext cx="2304279" cy="308572"/>
          </a:xfrm>
          <a:prstGeom prst="rect">
            <a:avLst/>
          </a:prstGeom>
          <a:solidFill>
            <a:srgbClr val="104D7F"/>
          </a:solidFill>
          <a:ln>
            <a:solidFill>
              <a:srgbClr val="104D7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xmlns="" id="{3F034170-11FF-401D-8B0A-7A2CF653A770}"/>
              </a:ext>
            </a:extLst>
          </p:cNvPr>
          <p:cNvSpPr/>
          <p:nvPr/>
        </p:nvSpPr>
        <p:spPr>
          <a:xfrm>
            <a:off x="-18280" y="4785338"/>
            <a:ext cx="9180560" cy="363995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 dirty="0">
              <a:solidFill>
                <a:srgbClr val="FFFFFF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1"/>
            <a:ext cx="9144000" cy="613112"/>
          </a:xfrm>
          <a:prstGeom prst="rect">
            <a:avLst/>
          </a:prstGeom>
          <a:solidFill>
            <a:srgbClr val="104D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251475" y="285694"/>
            <a:ext cx="1048552" cy="460856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73" name="Прямоугольник 72"/>
          <p:cNvSpPr/>
          <p:nvPr/>
        </p:nvSpPr>
        <p:spPr>
          <a:xfrm>
            <a:off x="366689" y="440291"/>
            <a:ext cx="8410622" cy="369332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>
                <a:lumMod val="85000"/>
              </a:schemeClr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800" b="1" dirty="0">
                <a:solidFill>
                  <a:srgbClr val="104D7F"/>
                </a:solidFill>
              </a:rPr>
              <a:t>НОВЫЕ ПОДХОДЫ К ГОСКОНТРОЛЮ</a:t>
            </a:r>
          </a:p>
        </p:txBody>
      </p:sp>
      <p:sp>
        <p:nvSpPr>
          <p:cNvPr id="21" name="Прямоугольный треугольник 20"/>
          <p:cNvSpPr/>
          <p:nvPr/>
        </p:nvSpPr>
        <p:spPr>
          <a:xfrm rot="5400000" flipV="1">
            <a:off x="623442" y="561161"/>
            <a:ext cx="133088" cy="646591"/>
          </a:xfrm>
          <a:prstGeom prst="rtTriangl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>
          <a:xfrm>
            <a:off x="6982498" y="4785339"/>
            <a:ext cx="2133600" cy="273844"/>
          </a:xfrm>
        </p:spPr>
        <p:txBody>
          <a:bodyPr/>
          <a:lstStyle/>
          <a:p>
            <a:pPr algn="r"/>
            <a:fld id="{A907081D-3F59-4A16-8081-8F85BBB57413}" type="slidenum">
              <a:rPr lang="ru-RU" sz="1050" smtClean="0"/>
              <a:pPr algn="r"/>
              <a:t>9</a:t>
            </a:fld>
            <a:endParaRPr lang="ru-RU" sz="1050" dirty="0"/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78CE6096-D17A-4314-ABF1-0C5DBB7D17E4}"/>
              </a:ext>
            </a:extLst>
          </p:cNvPr>
          <p:cNvSpPr txBox="1"/>
          <p:nvPr/>
        </p:nvSpPr>
        <p:spPr>
          <a:xfrm>
            <a:off x="1343271" y="1900298"/>
            <a:ext cx="1944395" cy="13080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профилактическое наблюдение</a:t>
            </a:r>
          </a:p>
          <a:p>
            <a:r>
              <a:rPr lang="ru-RU" sz="800" b="1" i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без посещения </a:t>
            </a:r>
          </a:p>
          <a:p>
            <a:endParaRPr lang="ru-RU" sz="800" b="1" i="1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sz="9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профилактический контроль </a:t>
            </a:r>
          </a:p>
          <a:p>
            <a:r>
              <a:rPr lang="en-US" sz="800" b="1" i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c </a:t>
            </a:r>
            <a:r>
              <a:rPr lang="ru-RU" sz="800" b="1" i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посещением </a:t>
            </a:r>
          </a:p>
          <a:p>
            <a:r>
              <a:rPr lang="ru-RU" sz="800" i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(диагностика предприятия)</a:t>
            </a:r>
            <a:r>
              <a:rPr lang="ru-RU" sz="12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 </a:t>
            </a:r>
          </a:p>
          <a:p>
            <a:endParaRPr lang="ru-RU" sz="800" dirty="0"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  <a:p>
            <a:r>
              <a:rPr lang="ru-RU" sz="9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контрольный закуп </a:t>
            </a:r>
          </a:p>
          <a:p>
            <a:r>
              <a:rPr lang="ru-RU" sz="800" i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(для конкретных сфер)</a:t>
            </a:r>
            <a:r>
              <a:rPr lang="ru-RU" sz="400" i="1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)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765C39B4-8FDA-4464-8FDD-4EE153D4D2AD}"/>
              </a:ext>
            </a:extLst>
          </p:cNvPr>
          <p:cNvSpPr txBox="1"/>
          <p:nvPr/>
        </p:nvSpPr>
        <p:spPr>
          <a:xfrm>
            <a:off x="1013282" y="1540578"/>
            <a:ext cx="228362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Профилактические мероприятия</a:t>
            </a:r>
            <a:endParaRPr lang="ru-RU" sz="1000" dirty="0">
              <a:solidFill>
                <a:schemeClr val="bg1"/>
              </a:solidFill>
              <a:latin typeface="Arial" panose="020B0604020202020204" pitchFamily="34" charset="0"/>
              <a:ea typeface="Tahoma" pitchFamily="34" charset="0"/>
              <a:cs typeface="Arial" panose="020B0604020202020204" pitchFamily="34" charset="0"/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9363800B-9AC3-4CDF-BC62-411B8E97FF58}"/>
              </a:ext>
            </a:extLst>
          </p:cNvPr>
          <p:cNvSpPr txBox="1"/>
          <p:nvPr/>
        </p:nvSpPr>
        <p:spPr>
          <a:xfrm>
            <a:off x="4364759" y="1557637"/>
            <a:ext cx="948698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b="1" dirty="0">
                <a:solidFill>
                  <a:schemeClr val="bg1"/>
                </a:solidFill>
              </a:rPr>
              <a:t>Проверки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76BC1827-D949-43B6-804D-EC52A5F383AF}"/>
              </a:ext>
            </a:extLst>
          </p:cNvPr>
          <p:cNvSpPr txBox="1"/>
          <p:nvPr/>
        </p:nvSpPr>
        <p:spPr>
          <a:xfrm>
            <a:off x="6581883" y="1940688"/>
            <a:ext cx="199300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9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Порядок определяется</a:t>
            </a:r>
          </a:p>
          <a:p>
            <a:r>
              <a:rPr lang="ru-RU" sz="9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в отраслевом законодательстве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7F8567EC-8B0B-43A0-BEFD-35F7FAB1E8C8}"/>
              </a:ext>
            </a:extLst>
          </p:cNvPr>
          <p:cNvSpPr txBox="1"/>
          <p:nvPr/>
        </p:nvSpPr>
        <p:spPr>
          <a:xfrm>
            <a:off x="6722668" y="1548507"/>
            <a:ext cx="1573736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000" b="1" dirty="0">
                <a:solidFill>
                  <a:schemeClr val="bg1"/>
                </a:solidFill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Расследование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4F6548B6-155A-48E6-BDD9-5901413FAF6E}"/>
              </a:ext>
            </a:extLst>
          </p:cNvPr>
          <p:cNvSpPr txBox="1"/>
          <p:nvPr/>
        </p:nvSpPr>
        <p:spPr>
          <a:xfrm>
            <a:off x="4346269" y="4373542"/>
            <a:ext cx="1621502" cy="2462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Полная автоматизация </a:t>
            </a:r>
          </a:p>
        </p:txBody>
      </p:sp>
      <p:sp>
        <p:nvSpPr>
          <p:cNvPr id="17" name="Rectangle 37">
            <a:extLst>
              <a:ext uri="{FF2B5EF4-FFF2-40B4-BE49-F238E27FC236}">
                <a16:creationId xmlns:a16="http://schemas.microsoft.com/office/drawing/2014/main" xmlns="" id="{3FFABD89-F739-4B6E-B6FA-5A386E14531D}"/>
              </a:ext>
            </a:extLst>
          </p:cNvPr>
          <p:cNvSpPr/>
          <p:nvPr/>
        </p:nvSpPr>
        <p:spPr>
          <a:xfrm rot="10800000">
            <a:off x="248482" y="1111425"/>
            <a:ext cx="712253" cy="4400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18" name="Group 99">
            <a:extLst>
              <a:ext uri="{FF2B5EF4-FFF2-40B4-BE49-F238E27FC236}">
                <a16:creationId xmlns:a16="http://schemas.microsoft.com/office/drawing/2014/main" xmlns="" id="{06C90C7E-7D67-4BED-854E-F45A9FCBD0CA}"/>
              </a:ext>
            </a:extLst>
          </p:cNvPr>
          <p:cNvGrpSpPr/>
          <p:nvPr/>
        </p:nvGrpSpPr>
        <p:grpSpPr>
          <a:xfrm>
            <a:off x="632308" y="958754"/>
            <a:ext cx="4596219" cy="592673"/>
            <a:chOff x="712330" y="1117961"/>
            <a:chExt cx="4030913" cy="872857"/>
          </a:xfrm>
        </p:grpSpPr>
        <p:grpSp>
          <p:nvGrpSpPr>
            <p:cNvPr id="19" name="Group 36">
              <a:extLst>
                <a:ext uri="{FF2B5EF4-FFF2-40B4-BE49-F238E27FC236}">
                  <a16:creationId xmlns:a16="http://schemas.microsoft.com/office/drawing/2014/main" xmlns="" id="{A5F62CF2-D615-427F-864F-73BFCE9D1C4E}"/>
                </a:ext>
              </a:extLst>
            </p:cNvPr>
            <p:cNvGrpSpPr/>
            <p:nvPr/>
          </p:nvGrpSpPr>
          <p:grpSpPr>
            <a:xfrm rot="10800000">
              <a:off x="712331" y="1117961"/>
              <a:ext cx="4030912" cy="677493"/>
              <a:chOff x="3074218" y="2072213"/>
              <a:chExt cx="4030912" cy="1017999"/>
            </a:xfrm>
            <a:solidFill>
              <a:schemeClr val="accent1"/>
            </a:solidFill>
          </p:grpSpPr>
          <p:sp>
            <p:nvSpPr>
              <p:cNvPr id="23" name="Notched Right Arrow 34">
                <a:extLst>
                  <a:ext uri="{FF2B5EF4-FFF2-40B4-BE49-F238E27FC236}">
                    <a16:creationId xmlns:a16="http://schemas.microsoft.com/office/drawing/2014/main" xmlns="" id="{C6B12FC6-9511-4E4F-BD38-25670B6245F1}"/>
                  </a:ext>
                </a:extLst>
              </p:cNvPr>
              <p:cNvSpPr/>
              <p:nvPr/>
            </p:nvSpPr>
            <p:spPr>
              <a:xfrm>
                <a:off x="3074218" y="2072213"/>
                <a:ext cx="2878772" cy="1017999"/>
              </a:xfrm>
              <a:prstGeom prst="notchedRightArrow">
                <a:avLst>
                  <a:gd name="adj1" fmla="val 100000"/>
                  <a:gd name="adj2" fmla="val 5146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24" name="Rectangle 35">
                <a:extLst>
                  <a:ext uri="{FF2B5EF4-FFF2-40B4-BE49-F238E27FC236}">
                    <a16:creationId xmlns:a16="http://schemas.microsoft.com/office/drawing/2014/main" xmlns="" id="{88193F17-A678-4A60-B7F8-3BF9470826E2}"/>
                  </a:ext>
                </a:extLst>
              </p:cNvPr>
              <p:cNvSpPr/>
              <p:nvPr/>
            </p:nvSpPr>
            <p:spPr>
              <a:xfrm>
                <a:off x="5032856" y="2072213"/>
                <a:ext cx="2072274" cy="101799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22" name="Right Triangle 38">
              <a:extLst>
                <a:ext uri="{FF2B5EF4-FFF2-40B4-BE49-F238E27FC236}">
                  <a16:creationId xmlns:a16="http://schemas.microsoft.com/office/drawing/2014/main" xmlns="" id="{4175F7A6-F7D5-4B1B-9B36-7BDEC2CB9338}"/>
                </a:ext>
              </a:extLst>
            </p:cNvPr>
            <p:cNvSpPr/>
            <p:nvPr/>
          </p:nvSpPr>
          <p:spPr>
            <a:xfrm rot="10800000">
              <a:off x="712330" y="1788667"/>
              <a:ext cx="288033" cy="202151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5" name="Rectangle 17">
            <a:extLst>
              <a:ext uri="{FF2B5EF4-FFF2-40B4-BE49-F238E27FC236}">
                <a16:creationId xmlns:a16="http://schemas.microsoft.com/office/drawing/2014/main" xmlns="" id="{EA211F89-1F3F-449F-B9DC-72A9B442E88A}"/>
              </a:ext>
            </a:extLst>
          </p:cNvPr>
          <p:cNvSpPr/>
          <p:nvPr/>
        </p:nvSpPr>
        <p:spPr>
          <a:xfrm>
            <a:off x="1164262" y="1070687"/>
            <a:ext cx="2945935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 НОВЫЕ ФОРМЫ ГОСКОНТРОЛЯ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xmlns="" id="{CE60B7C9-28BA-43E9-9501-BD189BAF0B10}"/>
              </a:ext>
            </a:extLst>
          </p:cNvPr>
          <p:cNvSpPr txBox="1">
            <a:spLocks/>
          </p:cNvSpPr>
          <p:nvPr/>
        </p:nvSpPr>
        <p:spPr>
          <a:xfrm>
            <a:off x="317325" y="1115983"/>
            <a:ext cx="174120" cy="430887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dirty="0">
                <a:solidFill>
                  <a:schemeClr val="bg1"/>
                </a:solidFill>
              </a:rPr>
              <a:t>1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Freeform 17">
            <a:extLst>
              <a:ext uri="{FF2B5EF4-FFF2-40B4-BE49-F238E27FC236}">
                <a16:creationId xmlns:a16="http://schemas.microsoft.com/office/drawing/2014/main" xmlns="" id="{C2D43E5C-0CB3-4D57-AEC2-CC26A09276CA}"/>
              </a:ext>
            </a:extLst>
          </p:cNvPr>
          <p:cNvSpPr>
            <a:spLocks noEditPoints="1"/>
          </p:cNvSpPr>
          <p:nvPr/>
        </p:nvSpPr>
        <p:spPr bwMode="auto">
          <a:xfrm>
            <a:off x="743574" y="983127"/>
            <a:ext cx="420688" cy="434975"/>
          </a:xfrm>
          <a:custGeom>
            <a:avLst/>
            <a:gdLst>
              <a:gd name="T0" fmla="*/ 934 w 3176"/>
              <a:gd name="T1" fmla="*/ 2528 h 3295"/>
              <a:gd name="T2" fmla="*/ 761 w 3176"/>
              <a:gd name="T3" fmla="*/ 3278 h 3295"/>
              <a:gd name="T4" fmla="*/ 498 w 3176"/>
              <a:gd name="T5" fmla="*/ 1833 h 3295"/>
              <a:gd name="T6" fmla="*/ 430 w 3176"/>
              <a:gd name="T7" fmla="*/ 2030 h 3295"/>
              <a:gd name="T8" fmla="*/ 400 w 3176"/>
              <a:gd name="T9" fmla="*/ 1896 h 3295"/>
              <a:gd name="T10" fmla="*/ 1956 w 3176"/>
              <a:gd name="T11" fmla="*/ 1655 h 3295"/>
              <a:gd name="T12" fmla="*/ 1270 w 3176"/>
              <a:gd name="T13" fmla="*/ 2410 h 3295"/>
              <a:gd name="T14" fmla="*/ 1322 w 3176"/>
              <a:gd name="T15" fmla="*/ 2493 h 3295"/>
              <a:gd name="T16" fmla="*/ 2021 w 3176"/>
              <a:gd name="T17" fmla="*/ 1753 h 3295"/>
              <a:gd name="T18" fmla="*/ 2003 w 3176"/>
              <a:gd name="T19" fmla="*/ 1672 h 3295"/>
              <a:gd name="T20" fmla="*/ 1505 w 3176"/>
              <a:gd name="T21" fmla="*/ 1469 h 3295"/>
              <a:gd name="T22" fmla="*/ 1589 w 3176"/>
              <a:gd name="T23" fmla="*/ 1576 h 3295"/>
              <a:gd name="T24" fmla="*/ 412 w 3176"/>
              <a:gd name="T25" fmla="*/ 1648 h 3295"/>
              <a:gd name="T26" fmla="*/ 412 w 3176"/>
              <a:gd name="T27" fmla="*/ 1510 h 3295"/>
              <a:gd name="T28" fmla="*/ 2165 w 3176"/>
              <a:gd name="T29" fmla="*/ 1404 h 3295"/>
              <a:gd name="T30" fmla="*/ 2088 w 3176"/>
              <a:gd name="T31" fmla="*/ 1504 h 3295"/>
              <a:gd name="T32" fmla="*/ 2144 w 3176"/>
              <a:gd name="T33" fmla="*/ 1569 h 3295"/>
              <a:gd name="T34" fmla="*/ 2228 w 3176"/>
              <a:gd name="T35" fmla="*/ 1418 h 3295"/>
              <a:gd name="T36" fmla="*/ 1547 w 3176"/>
              <a:gd name="T37" fmla="*/ 2949 h 3295"/>
              <a:gd name="T38" fmla="*/ 1528 w 3176"/>
              <a:gd name="T39" fmla="*/ 1115 h 3295"/>
              <a:gd name="T40" fmla="*/ 1586 w 3176"/>
              <a:gd name="T41" fmla="*/ 1239 h 3295"/>
              <a:gd name="T42" fmla="*/ 1480 w 3176"/>
              <a:gd name="T43" fmla="*/ 1323 h 3295"/>
              <a:gd name="T44" fmla="*/ 400 w 3176"/>
              <a:gd name="T45" fmla="*/ 1262 h 3295"/>
              <a:gd name="T46" fmla="*/ 430 w 3176"/>
              <a:gd name="T47" fmla="*/ 1128 h 3295"/>
              <a:gd name="T48" fmla="*/ 2761 w 3176"/>
              <a:gd name="T49" fmla="*/ 1583 h 3295"/>
              <a:gd name="T50" fmla="*/ 3031 w 3176"/>
              <a:gd name="T51" fmla="*/ 1062 h 3295"/>
              <a:gd name="T52" fmla="*/ 2796 w 3176"/>
              <a:gd name="T53" fmla="*/ 653 h 3295"/>
              <a:gd name="T54" fmla="*/ 3176 w 3176"/>
              <a:gd name="T55" fmla="*/ 1066 h 3295"/>
              <a:gd name="T56" fmla="*/ 2398 w 3176"/>
              <a:gd name="T57" fmla="*/ 880 h 3295"/>
              <a:gd name="T58" fmla="*/ 2691 w 3176"/>
              <a:gd name="T59" fmla="*/ 616 h 3295"/>
              <a:gd name="T60" fmla="*/ 888 w 3176"/>
              <a:gd name="T61" fmla="*/ 227 h 3295"/>
              <a:gd name="T62" fmla="*/ 1094 w 3176"/>
              <a:gd name="T63" fmla="*/ 294 h 3295"/>
              <a:gd name="T64" fmla="*/ 1035 w 3176"/>
              <a:gd name="T65" fmla="*/ 176 h 3295"/>
              <a:gd name="T66" fmla="*/ 1066 w 3176"/>
              <a:gd name="T67" fmla="*/ 11 h 3295"/>
              <a:gd name="T68" fmla="*/ 1234 w 3176"/>
              <a:gd name="T69" fmla="*/ 159 h 3295"/>
              <a:gd name="T70" fmla="*/ 1334 w 3176"/>
              <a:gd name="T71" fmla="*/ 312 h 3295"/>
              <a:gd name="T72" fmla="*/ 1423 w 3176"/>
              <a:gd name="T73" fmla="*/ 383 h 3295"/>
              <a:gd name="T74" fmla="*/ 1833 w 3176"/>
              <a:gd name="T75" fmla="*/ 449 h 3295"/>
              <a:gd name="T76" fmla="*/ 1964 w 3176"/>
              <a:gd name="T77" fmla="*/ 631 h 3295"/>
              <a:gd name="T78" fmla="*/ 1739 w 3176"/>
              <a:gd name="T79" fmla="*/ 726 h 3295"/>
              <a:gd name="T80" fmla="*/ 1619 w 3176"/>
              <a:gd name="T81" fmla="*/ 645 h 3295"/>
              <a:gd name="T82" fmla="*/ 1391 w 3176"/>
              <a:gd name="T83" fmla="*/ 842 h 3295"/>
              <a:gd name="T84" fmla="*/ 600 w 3176"/>
              <a:gd name="T85" fmla="*/ 853 h 3295"/>
              <a:gd name="T86" fmla="*/ 548 w 3176"/>
              <a:gd name="T87" fmla="*/ 645 h 3295"/>
              <a:gd name="T88" fmla="*/ 244 w 3176"/>
              <a:gd name="T89" fmla="*/ 703 h 3295"/>
              <a:gd name="T90" fmla="*/ 232 w 3176"/>
              <a:gd name="T91" fmla="*/ 2432 h 3295"/>
              <a:gd name="T92" fmla="*/ 351 w 3176"/>
              <a:gd name="T93" fmla="*/ 2513 h 3295"/>
              <a:gd name="T94" fmla="*/ 134 w 3176"/>
              <a:gd name="T95" fmla="*/ 2708 h 3295"/>
              <a:gd name="T96" fmla="*/ 3 w 3176"/>
              <a:gd name="T97" fmla="*/ 2527 h 3295"/>
              <a:gd name="T98" fmla="*/ 48 w 3176"/>
              <a:gd name="T99" fmla="*/ 525 h 3295"/>
              <a:gd name="T100" fmla="*/ 247 w 3176"/>
              <a:gd name="T101" fmla="*/ 422 h 3295"/>
              <a:gd name="T102" fmla="*/ 583 w 3176"/>
              <a:gd name="T103" fmla="*/ 332 h 3295"/>
              <a:gd name="T104" fmla="*/ 714 w 3176"/>
              <a:gd name="T105" fmla="*/ 275 h 3295"/>
              <a:gd name="T106" fmla="*/ 808 w 3176"/>
              <a:gd name="T107" fmla="*/ 67 h 329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176" h="3295">
                <a:moveTo>
                  <a:pt x="985" y="2703"/>
                </a:moveTo>
                <a:lnTo>
                  <a:pt x="910" y="2963"/>
                </a:lnTo>
                <a:lnTo>
                  <a:pt x="1055" y="3094"/>
                </a:lnTo>
                <a:lnTo>
                  <a:pt x="1303" y="2991"/>
                </a:lnTo>
                <a:lnTo>
                  <a:pt x="985" y="2703"/>
                </a:lnTo>
                <a:close/>
                <a:moveTo>
                  <a:pt x="934" y="2528"/>
                </a:moveTo>
                <a:lnTo>
                  <a:pt x="1482" y="3023"/>
                </a:lnTo>
                <a:lnTo>
                  <a:pt x="835" y="3291"/>
                </a:lnTo>
                <a:lnTo>
                  <a:pt x="816" y="3295"/>
                </a:lnTo>
                <a:lnTo>
                  <a:pt x="796" y="3295"/>
                </a:lnTo>
                <a:lnTo>
                  <a:pt x="778" y="3288"/>
                </a:lnTo>
                <a:lnTo>
                  <a:pt x="761" y="3278"/>
                </a:lnTo>
                <a:lnTo>
                  <a:pt x="749" y="3262"/>
                </a:lnTo>
                <a:lnTo>
                  <a:pt x="740" y="3244"/>
                </a:lnTo>
                <a:lnTo>
                  <a:pt x="738" y="3225"/>
                </a:lnTo>
                <a:lnTo>
                  <a:pt x="740" y="3205"/>
                </a:lnTo>
                <a:lnTo>
                  <a:pt x="934" y="2528"/>
                </a:lnTo>
                <a:close/>
                <a:moveTo>
                  <a:pt x="498" y="1833"/>
                </a:moveTo>
                <a:lnTo>
                  <a:pt x="1360" y="1833"/>
                </a:lnTo>
                <a:lnTo>
                  <a:pt x="1164" y="2054"/>
                </a:lnTo>
                <a:lnTo>
                  <a:pt x="498" y="2054"/>
                </a:lnTo>
                <a:lnTo>
                  <a:pt x="473" y="2051"/>
                </a:lnTo>
                <a:lnTo>
                  <a:pt x="450" y="2043"/>
                </a:lnTo>
                <a:lnTo>
                  <a:pt x="430" y="2030"/>
                </a:lnTo>
                <a:lnTo>
                  <a:pt x="412" y="2012"/>
                </a:lnTo>
                <a:lnTo>
                  <a:pt x="400" y="1992"/>
                </a:lnTo>
                <a:lnTo>
                  <a:pt x="391" y="1969"/>
                </a:lnTo>
                <a:lnTo>
                  <a:pt x="389" y="1944"/>
                </a:lnTo>
                <a:lnTo>
                  <a:pt x="391" y="1918"/>
                </a:lnTo>
                <a:lnTo>
                  <a:pt x="400" y="1896"/>
                </a:lnTo>
                <a:lnTo>
                  <a:pt x="412" y="1875"/>
                </a:lnTo>
                <a:lnTo>
                  <a:pt x="430" y="1858"/>
                </a:lnTo>
                <a:lnTo>
                  <a:pt x="450" y="1845"/>
                </a:lnTo>
                <a:lnTo>
                  <a:pt x="473" y="1837"/>
                </a:lnTo>
                <a:lnTo>
                  <a:pt x="498" y="1833"/>
                </a:lnTo>
                <a:close/>
                <a:moveTo>
                  <a:pt x="1956" y="1655"/>
                </a:moveTo>
                <a:lnTo>
                  <a:pt x="1939" y="1658"/>
                </a:lnTo>
                <a:lnTo>
                  <a:pt x="1923" y="1665"/>
                </a:lnTo>
                <a:lnTo>
                  <a:pt x="1911" y="1677"/>
                </a:lnTo>
                <a:lnTo>
                  <a:pt x="1287" y="2377"/>
                </a:lnTo>
                <a:lnTo>
                  <a:pt x="1276" y="2393"/>
                </a:lnTo>
                <a:lnTo>
                  <a:pt x="1270" y="2410"/>
                </a:lnTo>
                <a:lnTo>
                  <a:pt x="1269" y="2429"/>
                </a:lnTo>
                <a:lnTo>
                  <a:pt x="1272" y="2446"/>
                </a:lnTo>
                <a:lnTo>
                  <a:pt x="1281" y="2463"/>
                </a:lnTo>
                <a:lnTo>
                  <a:pt x="1292" y="2478"/>
                </a:lnTo>
                <a:lnTo>
                  <a:pt x="1307" y="2487"/>
                </a:lnTo>
                <a:lnTo>
                  <a:pt x="1322" y="2493"/>
                </a:lnTo>
                <a:lnTo>
                  <a:pt x="1339" y="2495"/>
                </a:lnTo>
                <a:lnTo>
                  <a:pt x="1356" y="2492"/>
                </a:lnTo>
                <a:lnTo>
                  <a:pt x="1372" y="2484"/>
                </a:lnTo>
                <a:lnTo>
                  <a:pt x="1384" y="2473"/>
                </a:lnTo>
                <a:lnTo>
                  <a:pt x="2011" y="1768"/>
                </a:lnTo>
                <a:lnTo>
                  <a:pt x="2021" y="1753"/>
                </a:lnTo>
                <a:lnTo>
                  <a:pt x="2027" y="1737"/>
                </a:lnTo>
                <a:lnTo>
                  <a:pt x="2028" y="1720"/>
                </a:lnTo>
                <a:lnTo>
                  <a:pt x="2025" y="1703"/>
                </a:lnTo>
                <a:lnTo>
                  <a:pt x="2018" y="1687"/>
                </a:lnTo>
                <a:lnTo>
                  <a:pt x="2006" y="1675"/>
                </a:lnTo>
                <a:lnTo>
                  <a:pt x="2003" y="1672"/>
                </a:lnTo>
                <a:lnTo>
                  <a:pt x="1988" y="1662"/>
                </a:lnTo>
                <a:lnTo>
                  <a:pt x="1973" y="1656"/>
                </a:lnTo>
                <a:lnTo>
                  <a:pt x="1956" y="1655"/>
                </a:lnTo>
                <a:close/>
                <a:moveTo>
                  <a:pt x="498" y="1467"/>
                </a:moveTo>
                <a:lnTo>
                  <a:pt x="1480" y="1467"/>
                </a:lnTo>
                <a:lnTo>
                  <a:pt x="1505" y="1469"/>
                </a:lnTo>
                <a:lnTo>
                  <a:pt x="1527" y="1478"/>
                </a:lnTo>
                <a:lnTo>
                  <a:pt x="1547" y="1491"/>
                </a:lnTo>
                <a:lnTo>
                  <a:pt x="1564" y="1508"/>
                </a:lnTo>
                <a:lnTo>
                  <a:pt x="1577" y="1529"/>
                </a:lnTo>
                <a:lnTo>
                  <a:pt x="1586" y="1551"/>
                </a:lnTo>
                <a:lnTo>
                  <a:pt x="1589" y="1576"/>
                </a:lnTo>
                <a:lnTo>
                  <a:pt x="1487" y="1691"/>
                </a:lnTo>
                <a:lnTo>
                  <a:pt x="498" y="1691"/>
                </a:lnTo>
                <a:lnTo>
                  <a:pt x="473" y="1687"/>
                </a:lnTo>
                <a:lnTo>
                  <a:pt x="450" y="1679"/>
                </a:lnTo>
                <a:lnTo>
                  <a:pt x="430" y="1666"/>
                </a:lnTo>
                <a:lnTo>
                  <a:pt x="412" y="1648"/>
                </a:lnTo>
                <a:lnTo>
                  <a:pt x="400" y="1628"/>
                </a:lnTo>
                <a:lnTo>
                  <a:pt x="391" y="1604"/>
                </a:lnTo>
                <a:lnTo>
                  <a:pt x="389" y="1580"/>
                </a:lnTo>
                <a:lnTo>
                  <a:pt x="391" y="1553"/>
                </a:lnTo>
                <a:lnTo>
                  <a:pt x="400" y="1530"/>
                </a:lnTo>
                <a:lnTo>
                  <a:pt x="412" y="1510"/>
                </a:lnTo>
                <a:lnTo>
                  <a:pt x="430" y="1492"/>
                </a:lnTo>
                <a:lnTo>
                  <a:pt x="450" y="1478"/>
                </a:lnTo>
                <a:lnTo>
                  <a:pt x="473" y="1469"/>
                </a:lnTo>
                <a:lnTo>
                  <a:pt x="498" y="1467"/>
                </a:lnTo>
                <a:close/>
                <a:moveTo>
                  <a:pt x="2181" y="1401"/>
                </a:moveTo>
                <a:lnTo>
                  <a:pt x="2165" y="1404"/>
                </a:lnTo>
                <a:lnTo>
                  <a:pt x="2149" y="1411"/>
                </a:lnTo>
                <a:lnTo>
                  <a:pt x="2135" y="1423"/>
                </a:lnTo>
                <a:lnTo>
                  <a:pt x="2105" y="1458"/>
                </a:lnTo>
                <a:lnTo>
                  <a:pt x="2095" y="1472"/>
                </a:lnTo>
                <a:lnTo>
                  <a:pt x="2089" y="1487"/>
                </a:lnTo>
                <a:lnTo>
                  <a:pt x="2088" y="1504"/>
                </a:lnTo>
                <a:lnTo>
                  <a:pt x="2091" y="1522"/>
                </a:lnTo>
                <a:lnTo>
                  <a:pt x="2099" y="1537"/>
                </a:lnTo>
                <a:lnTo>
                  <a:pt x="2110" y="1551"/>
                </a:lnTo>
                <a:lnTo>
                  <a:pt x="2113" y="1554"/>
                </a:lnTo>
                <a:lnTo>
                  <a:pt x="2128" y="1564"/>
                </a:lnTo>
                <a:lnTo>
                  <a:pt x="2144" y="1569"/>
                </a:lnTo>
                <a:lnTo>
                  <a:pt x="2160" y="1570"/>
                </a:lnTo>
                <a:lnTo>
                  <a:pt x="2177" y="1567"/>
                </a:lnTo>
                <a:lnTo>
                  <a:pt x="2193" y="1560"/>
                </a:lnTo>
                <a:lnTo>
                  <a:pt x="2206" y="1549"/>
                </a:lnTo>
                <a:lnTo>
                  <a:pt x="2280" y="1465"/>
                </a:lnTo>
                <a:lnTo>
                  <a:pt x="2228" y="1418"/>
                </a:lnTo>
                <a:lnTo>
                  <a:pt x="2214" y="1407"/>
                </a:lnTo>
                <a:lnTo>
                  <a:pt x="2197" y="1402"/>
                </a:lnTo>
                <a:lnTo>
                  <a:pt x="2181" y="1401"/>
                </a:lnTo>
                <a:close/>
                <a:moveTo>
                  <a:pt x="2161" y="1147"/>
                </a:moveTo>
                <a:lnTo>
                  <a:pt x="2709" y="1643"/>
                </a:lnTo>
                <a:lnTo>
                  <a:pt x="1547" y="2949"/>
                </a:lnTo>
                <a:lnTo>
                  <a:pt x="1000" y="2454"/>
                </a:lnTo>
                <a:lnTo>
                  <a:pt x="2161" y="1147"/>
                </a:lnTo>
                <a:close/>
                <a:moveTo>
                  <a:pt x="498" y="1104"/>
                </a:moveTo>
                <a:lnTo>
                  <a:pt x="1480" y="1104"/>
                </a:lnTo>
                <a:lnTo>
                  <a:pt x="1505" y="1107"/>
                </a:lnTo>
                <a:lnTo>
                  <a:pt x="1528" y="1115"/>
                </a:lnTo>
                <a:lnTo>
                  <a:pt x="1548" y="1128"/>
                </a:lnTo>
                <a:lnTo>
                  <a:pt x="1565" y="1146"/>
                </a:lnTo>
                <a:lnTo>
                  <a:pt x="1578" y="1166"/>
                </a:lnTo>
                <a:lnTo>
                  <a:pt x="1586" y="1189"/>
                </a:lnTo>
                <a:lnTo>
                  <a:pt x="1589" y="1213"/>
                </a:lnTo>
                <a:lnTo>
                  <a:pt x="1586" y="1239"/>
                </a:lnTo>
                <a:lnTo>
                  <a:pt x="1578" y="1262"/>
                </a:lnTo>
                <a:lnTo>
                  <a:pt x="1565" y="1283"/>
                </a:lnTo>
                <a:lnTo>
                  <a:pt x="1548" y="1300"/>
                </a:lnTo>
                <a:lnTo>
                  <a:pt x="1528" y="1313"/>
                </a:lnTo>
                <a:lnTo>
                  <a:pt x="1505" y="1321"/>
                </a:lnTo>
                <a:lnTo>
                  <a:pt x="1480" y="1323"/>
                </a:lnTo>
                <a:lnTo>
                  <a:pt x="498" y="1323"/>
                </a:lnTo>
                <a:lnTo>
                  <a:pt x="473" y="1321"/>
                </a:lnTo>
                <a:lnTo>
                  <a:pt x="450" y="1313"/>
                </a:lnTo>
                <a:lnTo>
                  <a:pt x="430" y="1300"/>
                </a:lnTo>
                <a:lnTo>
                  <a:pt x="412" y="1283"/>
                </a:lnTo>
                <a:lnTo>
                  <a:pt x="400" y="1262"/>
                </a:lnTo>
                <a:lnTo>
                  <a:pt x="391" y="1239"/>
                </a:lnTo>
                <a:lnTo>
                  <a:pt x="389" y="1213"/>
                </a:lnTo>
                <a:lnTo>
                  <a:pt x="391" y="1189"/>
                </a:lnTo>
                <a:lnTo>
                  <a:pt x="400" y="1166"/>
                </a:lnTo>
                <a:lnTo>
                  <a:pt x="412" y="1146"/>
                </a:lnTo>
                <a:lnTo>
                  <a:pt x="430" y="1128"/>
                </a:lnTo>
                <a:lnTo>
                  <a:pt x="450" y="1115"/>
                </a:lnTo>
                <a:lnTo>
                  <a:pt x="473" y="1107"/>
                </a:lnTo>
                <a:lnTo>
                  <a:pt x="498" y="1104"/>
                </a:lnTo>
                <a:close/>
                <a:moveTo>
                  <a:pt x="2348" y="936"/>
                </a:moveTo>
                <a:lnTo>
                  <a:pt x="2897" y="1431"/>
                </a:lnTo>
                <a:lnTo>
                  <a:pt x="2761" y="1583"/>
                </a:lnTo>
                <a:lnTo>
                  <a:pt x="2214" y="1086"/>
                </a:lnTo>
                <a:lnTo>
                  <a:pt x="2348" y="936"/>
                </a:lnTo>
                <a:close/>
                <a:moveTo>
                  <a:pt x="2699" y="762"/>
                </a:moveTo>
                <a:lnTo>
                  <a:pt x="2603" y="869"/>
                </a:lnTo>
                <a:lnTo>
                  <a:pt x="2934" y="1170"/>
                </a:lnTo>
                <a:lnTo>
                  <a:pt x="3031" y="1062"/>
                </a:lnTo>
                <a:lnTo>
                  <a:pt x="2699" y="762"/>
                </a:lnTo>
                <a:close/>
                <a:moveTo>
                  <a:pt x="2691" y="616"/>
                </a:moveTo>
                <a:lnTo>
                  <a:pt x="2719" y="617"/>
                </a:lnTo>
                <a:lnTo>
                  <a:pt x="2747" y="624"/>
                </a:lnTo>
                <a:lnTo>
                  <a:pt x="2773" y="636"/>
                </a:lnTo>
                <a:lnTo>
                  <a:pt x="2796" y="653"/>
                </a:lnTo>
                <a:lnTo>
                  <a:pt x="3127" y="953"/>
                </a:lnTo>
                <a:lnTo>
                  <a:pt x="3145" y="972"/>
                </a:lnTo>
                <a:lnTo>
                  <a:pt x="3159" y="994"/>
                </a:lnTo>
                <a:lnTo>
                  <a:pt x="3168" y="1018"/>
                </a:lnTo>
                <a:lnTo>
                  <a:pt x="3174" y="1042"/>
                </a:lnTo>
                <a:lnTo>
                  <a:pt x="3176" y="1066"/>
                </a:lnTo>
                <a:lnTo>
                  <a:pt x="3172" y="1092"/>
                </a:lnTo>
                <a:lnTo>
                  <a:pt x="3165" y="1116"/>
                </a:lnTo>
                <a:lnTo>
                  <a:pt x="3154" y="1138"/>
                </a:lnTo>
                <a:lnTo>
                  <a:pt x="3138" y="1159"/>
                </a:lnTo>
                <a:lnTo>
                  <a:pt x="2946" y="1376"/>
                </a:lnTo>
                <a:lnTo>
                  <a:pt x="2398" y="880"/>
                </a:lnTo>
                <a:lnTo>
                  <a:pt x="2590" y="664"/>
                </a:lnTo>
                <a:lnTo>
                  <a:pt x="2607" y="648"/>
                </a:lnTo>
                <a:lnTo>
                  <a:pt x="2626" y="635"/>
                </a:lnTo>
                <a:lnTo>
                  <a:pt x="2646" y="625"/>
                </a:lnTo>
                <a:lnTo>
                  <a:pt x="2668" y="619"/>
                </a:lnTo>
                <a:lnTo>
                  <a:pt x="2691" y="616"/>
                </a:lnTo>
                <a:close/>
                <a:moveTo>
                  <a:pt x="987" y="165"/>
                </a:moveTo>
                <a:lnTo>
                  <a:pt x="962" y="168"/>
                </a:lnTo>
                <a:lnTo>
                  <a:pt x="939" y="176"/>
                </a:lnTo>
                <a:lnTo>
                  <a:pt x="919" y="189"/>
                </a:lnTo>
                <a:lnTo>
                  <a:pt x="902" y="206"/>
                </a:lnTo>
                <a:lnTo>
                  <a:pt x="888" y="227"/>
                </a:lnTo>
                <a:lnTo>
                  <a:pt x="880" y="249"/>
                </a:lnTo>
                <a:lnTo>
                  <a:pt x="878" y="275"/>
                </a:lnTo>
                <a:lnTo>
                  <a:pt x="879" y="294"/>
                </a:lnTo>
                <a:lnTo>
                  <a:pt x="884" y="312"/>
                </a:lnTo>
                <a:lnTo>
                  <a:pt x="1090" y="312"/>
                </a:lnTo>
                <a:lnTo>
                  <a:pt x="1094" y="294"/>
                </a:lnTo>
                <a:lnTo>
                  <a:pt x="1096" y="275"/>
                </a:lnTo>
                <a:lnTo>
                  <a:pt x="1093" y="249"/>
                </a:lnTo>
                <a:lnTo>
                  <a:pt x="1084" y="227"/>
                </a:lnTo>
                <a:lnTo>
                  <a:pt x="1072" y="206"/>
                </a:lnTo>
                <a:lnTo>
                  <a:pt x="1055" y="189"/>
                </a:lnTo>
                <a:lnTo>
                  <a:pt x="1035" y="176"/>
                </a:lnTo>
                <a:lnTo>
                  <a:pt x="1012" y="168"/>
                </a:lnTo>
                <a:lnTo>
                  <a:pt x="987" y="165"/>
                </a:lnTo>
                <a:close/>
                <a:moveTo>
                  <a:pt x="987" y="0"/>
                </a:moveTo>
                <a:lnTo>
                  <a:pt x="987" y="0"/>
                </a:lnTo>
                <a:lnTo>
                  <a:pt x="1027" y="3"/>
                </a:lnTo>
                <a:lnTo>
                  <a:pt x="1066" y="11"/>
                </a:lnTo>
                <a:lnTo>
                  <a:pt x="1101" y="25"/>
                </a:lnTo>
                <a:lnTo>
                  <a:pt x="1135" y="44"/>
                </a:lnTo>
                <a:lnTo>
                  <a:pt x="1165" y="67"/>
                </a:lnTo>
                <a:lnTo>
                  <a:pt x="1192" y="95"/>
                </a:lnTo>
                <a:lnTo>
                  <a:pt x="1215" y="126"/>
                </a:lnTo>
                <a:lnTo>
                  <a:pt x="1234" y="159"/>
                </a:lnTo>
                <a:lnTo>
                  <a:pt x="1248" y="195"/>
                </a:lnTo>
                <a:lnTo>
                  <a:pt x="1256" y="235"/>
                </a:lnTo>
                <a:lnTo>
                  <a:pt x="1260" y="275"/>
                </a:lnTo>
                <a:lnTo>
                  <a:pt x="1258" y="294"/>
                </a:lnTo>
                <a:lnTo>
                  <a:pt x="1257" y="312"/>
                </a:lnTo>
                <a:lnTo>
                  <a:pt x="1334" y="312"/>
                </a:lnTo>
                <a:lnTo>
                  <a:pt x="1355" y="314"/>
                </a:lnTo>
                <a:lnTo>
                  <a:pt x="1374" y="321"/>
                </a:lnTo>
                <a:lnTo>
                  <a:pt x="1392" y="332"/>
                </a:lnTo>
                <a:lnTo>
                  <a:pt x="1405" y="346"/>
                </a:lnTo>
                <a:lnTo>
                  <a:pt x="1416" y="364"/>
                </a:lnTo>
                <a:lnTo>
                  <a:pt x="1423" y="383"/>
                </a:lnTo>
                <a:lnTo>
                  <a:pt x="1425" y="404"/>
                </a:lnTo>
                <a:lnTo>
                  <a:pt x="1425" y="422"/>
                </a:lnTo>
                <a:lnTo>
                  <a:pt x="1720" y="422"/>
                </a:lnTo>
                <a:lnTo>
                  <a:pt x="1760" y="425"/>
                </a:lnTo>
                <a:lnTo>
                  <a:pt x="1798" y="435"/>
                </a:lnTo>
                <a:lnTo>
                  <a:pt x="1833" y="449"/>
                </a:lnTo>
                <a:lnTo>
                  <a:pt x="1866" y="469"/>
                </a:lnTo>
                <a:lnTo>
                  <a:pt x="1895" y="495"/>
                </a:lnTo>
                <a:lnTo>
                  <a:pt x="1919" y="525"/>
                </a:lnTo>
                <a:lnTo>
                  <a:pt x="1939" y="557"/>
                </a:lnTo>
                <a:lnTo>
                  <a:pt x="1955" y="592"/>
                </a:lnTo>
                <a:lnTo>
                  <a:pt x="1964" y="631"/>
                </a:lnTo>
                <a:lnTo>
                  <a:pt x="1967" y="672"/>
                </a:lnTo>
                <a:lnTo>
                  <a:pt x="1967" y="1151"/>
                </a:lnTo>
                <a:lnTo>
                  <a:pt x="1748" y="1396"/>
                </a:lnTo>
                <a:lnTo>
                  <a:pt x="1748" y="776"/>
                </a:lnTo>
                <a:lnTo>
                  <a:pt x="1746" y="750"/>
                </a:lnTo>
                <a:lnTo>
                  <a:pt x="1739" y="726"/>
                </a:lnTo>
                <a:lnTo>
                  <a:pt x="1726" y="703"/>
                </a:lnTo>
                <a:lnTo>
                  <a:pt x="1710" y="683"/>
                </a:lnTo>
                <a:lnTo>
                  <a:pt x="1692" y="667"/>
                </a:lnTo>
                <a:lnTo>
                  <a:pt x="1670" y="656"/>
                </a:lnTo>
                <a:lnTo>
                  <a:pt x="1645" y="648"/>
                </a:lnTo>
                <a:lnTo>
                  <a:pt x="1619" y="645"/>
                </a:lnTo>
                <a:lnTo>
                  <a:pt x="1425" y="645"/>
                </a:lnTo>
                <a:lnTo>
                  <a:pt x="1425" y="770"/>
                </a:lnTo>
                <a:lnTo>
                  <a:pt x="1423" y="791"/>
                </a:lnTo>
                <a:lnTo>
                  <a:pt x="1416" y="810"/>
                </a:lnTo>
                <a:lnTo>
                  <a:pt x="1405" y="827"/>
                </a:lnTo>
                <a:lnTo>
                  <a:pt x="1391" y="842"/>
                </a:lnTo>
                <a:lnTo>
                  <a:pt x="1374" y="853"/>
                </a:lnTo>
                <a:lnTo>
                  <a:pt x="1355" y="859"/>
                </a:lnTo>
                <a:lnTo>
                  <a:pt x="1334" y="862"/>
                </a:lnTo>
                <a:lnTo>
                  <a:pt x="641" y="862"/>
                </a:lnTo>
                <a:lnTo>
                  <a:pt x="620" y="859"/>
                </a:lnTo>
                <a:lnTo>
                  <a:pt x="600" y="853"/>
                </a:lnTo>
                <a:lnTo>
                  <a:pt x="583" y="842"/>
                </a:lnTo>
                <a:lnTo>
                  <a:pt x="569" y="827"/>
                </a:lnTo>
                <a:lnTo>
                  <a:pt x="558" y="810"/>
                </a:lnTo>
                <a:lnTo>
                  <a:pt x="552" y="791"/>
                </a:lnTo>
                <a:lnTo>
                  <a:pt x="548" y="770"/>
                </a:lnTo>
                <a:lnTo>
                  <a:pt x="548" y="645"/>
                </a:lnTo>
                <a:lnTo>
                  <a:pt x="351" y="645"/>
                </a:lnTo>
                <a:lnTo>
                  <a:pt x="325" y="648"/>
                </a:lnTo>
                <a:lnTo>
                  <a:pt x="301" y="656"/>
                </a:lnTo>
                <a:lnTo>
                  <a:pt x="279" y="667"/>
                </a:lnTo>
                <a:lnTo>
                  <a:pt x="260" y="683"/>
                </a:lnTo>
                <a:lnTo>
                  <a:pt x="244" y="703"/>
                </a:lnTo>
                <a:lnTo>
                  <a:pt x="232" y="726"/>
                </a:lnTo>
                <a:lnTo>
                  <a:pt x="224" y="750"/>
                </a:lnTo>
                <a:lnTo>
                  <a:pt x="222" y="776"/>
                </a:lnTo>
                <a:lnTo>
                  <a:pt x="222" y="2382"/>
                </a:lnTo>
                <a:lnTo>
                  <a:pt x="224" y="2408"/>
                </a:lnTo>
                <a:lnTo>
                  <a:pt x="232" y="2432"/>
                </a:lnTo>
                <a:lnTo>
                  <a:pt x="244" y="2455"/>
                </a:lnTo>
                <a:lnTo>
                  <a:pt x="260" y="2475"/>
                </a:lnTo>
                <a:lnTo>
                  <a:pt x="279" y="2491"/>
                </a:lnTo>
                <a:lnTo>
                  <a:pt x="301" y="2502"/>
                </a:lnTo>
                <a:lnTo>
                  <a:pt x="325" y="2510"/>
                </a:lnTo>
                <a:lnTo>
                  <a:pt x="351" y="2513"/>
                </a:lnTo>
                <a:lnTo>
                  <a:pt x="797" y="2513"/>
                </a:lnTo>
                <a:lnTo>
                  <a:pt x="733" y="2736"/>
                </a:lnTo>
                <a:lnTo>
                  <a:pt x="247" y="2736"/>
                </a:lnTo>
                <a:lnTo>
                  <a:pt x="208" y="2733"/>
                </a:lnTo>
                <a:lnTo>
                  <a:pt x="170" y="2723"/>
                </a:lnTo>
                <a:lnTo>
                  <a:pt x="134" y="2708"/>
                </a:lnTo>
                <a:lnTo>
                  <a:pt x="102" y="2687"/>
                </a:lnTo>
                <a:lnTo>
                  <a:pt x="72" y="2663"/>
                </a:lnTo>
                <a:lnTo>
                  <a:pt x="48" y="2633"/>
                </a:lnTo>
                <a:lnTo>
                  <a:pt x="28" y="2601"/>
                </a:lnTo>
                <a:lnTo>
                  <a:pt x="13" y="2566"/>
                </a:lnTo>
                <a:lnTo>
                  <a:pt x="3" y="2527"/>
                </a:lnTo>
                <a:lnTo>
                  <a:pt x="0" y="2486"/>
                </a:lnTo>
                <a:lnTo>
                  <a:pt x="0" y="672"/>
                </a:lnTo>
                <a:lnTo>
                  <a:pt x="3" y="631"/>
                </a:lnTo>
                <a:lnTo>
                  <a:pt x="13" y="592"/>
                </a:lnTo>
                <a:lnTo>
                  <a:pt x="28" y="557"/>
                </a:lnTo>
                <a:lnTo>
                  <a:pt x="48" y="525"/>
                </a:lnTo>
                <a:lnTo>
                  <a:pt x="72" y="495"/>
                </a:lnTo>
                <a:lnTo>
                  <a:pt x="102" y="471"/>
                </a:lnTo>
                <a:lnTo>
                  <a:pt x="134" y="450"/>
                </a:lnTo>
                <a:lnTo>
                  <a:pt x="170" y="435"/>
                </a:lnTo>
                <a:lnTo>
                  <a:pt x="208" y="425"/>
                </a:lnTo>
                <a:lnTo>
                  <a:pt x="247" y="422"/>
                </a:lnTo>
                <a:lnTo>
                  <a:pt x="548" y="422"/>
                </a:lnTo>
                <a:lnTo>
                  <a:pt x="548" y="404"/>
                </a:lnTo>
                <a:lnTo>
                  <a:pt x="552" y="383"/>
                </a:lnTo>
                <a:lnTo>
                  <a:pt x="558" y="364"/>
                </a:lnTo>
                <a:lnTo>
                  <a:pt x="569" y="347"/>
                </a:lnTo>
                <a:lnTo>
                  <a:pt x="583" y="332"/>
                </a:lnTo>
                <a:lnTo>
                  <a:pt x="600" y="321"/>
                </a:lnTo>
                <a:lnTo>
                  <a:pt x="620" y="314"/>
                </a:lnTo>
                <a:lnTo>
                  <a:pt x="641" y="312"/>
                </a:lnTo>
                <a:lnTo>
                  <a:pt x="716" y="312"/>
                </a:lnTo>
                <a:lnTo>
                  <a:pt x="714" y="294"/>
                </a:lnTo>
                <a:lnTo>
                  <a:pt x="714" y="275"/>
                </a:lnTo>
                <a:lnTo>
                  <a:pt x="716" y="235"/>
                </a:lnTo>
                <a:lnTo>
                  <a:pt x="726" y="195"/>
                </a:lnTo>
                <a:lnTo>
                  <a:pt x="739" y="159"/>
                </a:lnTo>
                <a:lnTo>
                  <a:pt x="758" y="126"/>
                </a:lnTo>
                <a:lnTo>
                  <a:pt x="780" y="95"/>
                </a:lnTo>
                <a:lnTo>
                  <a:pt x="808" y="67"/>
                </a:lnTo>
                <a:lnTo>
                  <a:pt x="838" y="44"/>
                </a:lnTo>
                <a:lnTo>
                  <a:pt x="871" y="25"/>
                </a:lnTo>
                <a:lnTo>
                  <a:pt x="908" y="11"/>
                </a:lnTo>
                <a:lnTo>
                  <a:pt x="946" y="3"/>
                </a:lnTo>
                <a:lnTo>
                  <a:pt x="987" y="0"/>
                </a:lnTo>
                <a:close/>
              </a:path>
            </a:pathLst>
          </a:custGeom>
          <a:solidFill>
            <a:schemeClr val="bg1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" name="Rectangle 37">
            <a:extLst>
              <a:ext uri="{FF2B5EF4-FFF2-40B4-BE49-F238E27FC236}">
                <a16:creationId xmlns:a16="http://schemas.microsoft.com/office/drawing/2014/main" xmlns="" id="{C26D1927-84A7-4168-ADAB-5C535D15ACEF}"/>
              </a:ext>
            </a:extLst>
          </p:cNvPr>
          <p:cNvSpPr/>
          <p:nvPr/>
        </p:nvSpPr>
        <p:spPr>
          <a:xfrm rot="10800000">
            <a:off x="248483" y="3471804"/>
            <a:ext cx="712253" cy="440004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8" name="Group 99">
            <a:extLst>
              <a:ext uri="{FF2B5EF4-FFF2-40B4-BE49-F238E27FC236}">
                <a16:creationId xmlns:a16="http://schemas.microsoft.com/office/drawing/2014/main" xmlns="" id="{4EA272A0-0F1F-45DB-9941-DCE7284A9FFE}"/>
              </a:ext>
            </a:extLst>
          </p:cNvPr>
          <p:cNvGrpSpPr/>
          <p:nvPr/>
        </p:nvGrpSpPr>
        <p:grpSpPr>
          <a:xfrm>
            <a:off x="632309" y="3319133"/>
            <a:ext cx="4596219" cy="592673"/>
            <a:chOff x="712330" y="1117961"/>
            <a:chExt cx="4030913" cy="872857"/>
          </a:xfrm>
        </p:grpSpPr>
        <p:grpSp>
          <p:nvGrpSpPr>
            <p:cNvPr id="39" name="Group 36">
              <a:extLst>
                <a:ext uri="{FF2B5EF4-FFF2-40B4-BE49-F238E27FC236}">
                  <a16:creationId xmlns:a16="http://schemas.microsoft.com/office/drawing/2014/main" xmlns="" id="{F635172B-A29E-41FF-A202-DD93DB3F3BD0}"/>
                </a:ext>
              </a:extLst>
            </p:cNvPr>
            <p:cNvGrpSpPr/>
            <p:nvPr/>
          </p:nvGrpSpPr>
          <p:grpSpPr>
            <a:xfrm rot="10800000">
              <a:off x="712331" y="1117961"/>
              <a:ext cx="4030912" cy="677493"/>
              <a:chOff x="3074218" y="2072213"/>
              <a:chExt cx="4030912" cy="1017999"/>
            </a:xfrm>
            <a:solidFill>
              <a:schemeClr val="accent1"/>
            </a:solidFill>
          </p:grpSpPr>
          <p:sp>
            <p:nvSpPr>
              <p:cNvPr id="41" name="Notched Right Arrow 34">
                <a:extLst>
                  <a:ext uri="{FF2B5EF4-FFF2-40B4-BE49-F238E27FC236}">
                    <a16:creationId xmlns:a16="http://schemas.microsoft.com/office/drawing/2014/main" xmlns="" id="{B2837BEC-01F5-4742-9D60-DC7A26329766}"/>
                  </a:ext>
                </a:extLst>
              </p:cNvPr>
              <p:cNvSpPr/>
              <p:nvPr/>
            </p:nvSpPr>
            <p:spPr>
              <a:xfrm>
                <a:off x="3074218" y="2072213"/>
                <a:ext cx="2878772" cy="1017999"/>
              </a:xfrm>
              <a:prstGeom prst="notchedRightArrow">
                <a:avLst>
                  <a:gd name="adj1" fmla="val 100000"/>
                  <a:gd name="adj2" fmla="val 51461"/>
                </a:avLst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42" name="Rectangle 35">
                <a:extLst>
                  <a:ext uri="{FF2B5EF4-FFF2-40B4-BE49-F238E27FC236}">
                    <a16:creationId xmlns:a16="http://schemas.microsoft.com/office/drawing/2014/main" xmlns="" id="{5C914BD1-FE1B-4FC1-864E-74445A76C770}"/>
                  </a:ext>
                </a:extLst>
              </p:cNvPr>
              <p:cNvSpPr/>
              <p:nvPr/>
            </p:nvSpPr>
            <p:spPr>
              <a:xfrm>
                <a:off x="5032856" y="2072213"/>
                <a:ext cx="2072274" cy="101799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sp>
          <p:nvSpPr>
            <p:cNvPr id="40" name="Right Triangle 38">
              <a:extLst>
                <a:ext uri="{FF2B5EF4-FFF2-40B4-BE49-F238E27FC236}">
                  <a16:creationId xmlns:a16="http://schemas.microsoft.com/office/drawing/2014/main" xmlns="" id="{86E5AADB-8FCF-4384-8496-3938DA37F450}"/>
                </a:ext>
              </a:extLst>
            </p:cNvPr>
            <p:cNvSpPr/>
            <p:nvPr/>
          </p:nvSpPr>
          <p:spPr>
            <a:xfrm rot="10800000">
              <a:off x="712330" y="1788667"/>
              <a:ext cx="288033" cy="202151"/>
            </a:xfrm>
            <a:prstGeom prst="rtTriangle">
              <a:avLst/>
            </a:pr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5" name="Rectangle 17">
            <a:extLst>
              <a:ext uri="{FF2B5EF4-FFF2-40B4-BE49-F238E27FC236}">
                <a16:creationId xmlns:a16="http://schemas.microsoft.com/office/drawing/2014/main" xmlns="" id="{C86954A0-B869-4872-96C3-6332AE1D3AF9}"/>
              </a:ext>
            </a:extLst>
          </p:cNvPr>
          <p:cNvSpPr/>
          <p:nvPr/>
        </p:nvSpPr>
        <p:spPr>
          <a:xfrm>
            <a:off x="1115580" y="3431066"/>
            <a:ext cx="3877665" cy="215444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r>
              <a:rPr lang="ru-RU" sz="1400" b="1" dirty="0">
                <a:solidFill>
                  <a:schemeClr val="bg1"/>
                </a:solidFill>
              </a:rPr>
              <a:t> НОВАЯ СИСТЕМА УПРАВЛЕНИЯ РИСКАМИ</a:t>
            </a:r>
            <a:endParaRPr lang="en-US" sz="1400" b="1" dirty="0">
              <a:solidFill>
                <a:schemeClr val="bg1"/>
              </a:solidFill>
            </a:endParaRPr>
          </a:p>
        </p:txBody>
      </p:sp>
      <p:sp>
        <p:nvSpPr>
          <p:cNvPr id="48" name="Text Placeholder 3">
            <a:extLst>
              <a:ext uri="{FF2B5EF4-FFF2-40B4-BE49-F238E27FC236}">
                <a16:creationId xmlns:a16="http://schemas.microsoft.com/office/drawing/2014/main" xmlns="" id="{E0978BBB-6482-421D-838F-1A1AAF948F64}"/>
              </a:ext>
            </a:extLst>
          </p:cNvPr>
          <p:cNvSpPr txBox="1">
            <a:spLocks/>
          </p:cNvSpPr>
          <p:nvPr/>
        </p:nvSpPr>
        <p:spPr>
          <a:xfrm>
            <a:off x="317326" y="3045475"/>
            <a:ext cx="174120" cy="861774"/>
          </a:xfrm>
          <a:prstGeom prst="rect">
            <a:avLst/>
          </a:prstGeom>
        </p:spPr>
        <p:txBody>
          <a:bodyPr wrap="square" lIns="0" tIns="0" rIns="0" bIns="0" anchor="b">
            <a:spAutoFit/>
          </a:bodyPr>
          <a:lstStyle>
            <a:lvl1pPr marL="0" indent="0" algn="ctr">
              <a:buNone/>
              <a:defRPr sz="2800" b="1" baseline="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ru-RU" dirty="0">
                <a:solidFill>
                  <a:schemeClr val="bg1"/>
                </a:solidFill>
              </a:rPr>
              <a:t>12</a:t>
            </a:r>
            <a:endParaRPr kumimoji="0" lang="en-US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0" name="Freeform 101">
            <a:extLst>
              <a:ext uri="{FF2B5EF4-FFF2-40B4-BE49-F238E27FC236}">
                <a16:creationId xmlns:a16="http://schemas.microsoft.com/office/drawing/2014/main" xmlns="" id="{28CEA7EE-4FEF-452D-A3F7-09B4ECA74707}"/>
              </a:ext>
            </a:extLst>
          </p:cNvPr>
          <p:cNvSpPr>
            <a:spLocks noEditPoints="1"/>
          </p:cNvSpPr>
          <p:nvPr/>
        </p:nvSpPr>
        <p:spPr bwMode="auto">
          <a:xfrm>
            <a:off x="654724" y="3353516"/>
            <a:ext cx="404155" cy="344693"/>
          </a:xfrm>
          <a:custGeom>
            <a:avLst/>
            <a:gdLst/>
            <a:ahLst/>
            <a:cxnLst>
              <a:cxn ang="0">
                <a:pos x="39" y="36"/>
              </a:cxn>
              <a:cxn ang="0">
                <a:pos x="41" y="44"/>
              </a:cxn>
              <a:cxn ang="0">
                <a:pos x="35" y="50"/>
              </a:cxn>
              <a:cxn ang="0">
                <a:pos x="27" y="53"/>
              </a:cxn>
              <a:cxn ang="0">
                <a:pos x="18" y="53"/>
              </a:cxn>
              <a:cxn ang="0">
                <a:pos x="11" y="50"/>
              </a:cxn>
              <a:cxn ang="0">
                <a:pos x="4" y="44"/>
              </a:cxn>
              <a:cxn ang="0">
                <a:pos x="6" y="36"/>
              </a:cxn>
              <a:cxn ang="0">
                <a:pos x="0" y="28"/>
              </a:cxn>
              <a:cxn ang="0">
                <a:pos x="7" y="23"/>
              </a:cxn>
              <a:cxn ang="0">
                <a:pos x="4" y="18"/>
              </a:cxn>
              <a:cxn ang="0">
                <a:pos x="15" y="16"/>
              </a:cxn>
              <a:cxn ang="0">
                <a:pos x="19" y="8"/>
              </a:cxn>
              <a:cxn ang="0">
                <a:pos x="28" y="15"/>
              </a:cxn>
              <a:cxn ang="0">
                <a:pos x="35" y="12"/>
              </a:cxn>
              <a:cxn ang="0">
                <a:pos x="41" y="19"/>
              </a:cxn>
              <a:cxn ang="0">
                <a:pos x="45" y="27"/>
              </a:cxn>
              <a:cxn ang="0">
                <a:pos x="23" y="22"/>
              </a:cxn>
              <a:cxn ang="0">
                <a:pos x="32" y="31"/>
              </a:cxn>
              <a:cxn ang="0">
                <a:pos x="63" y="16"/>
              </a:cxn>
              <a:cxn ang="0">
                <a:pos x="64" y="24"/>
              </a:cxn>
              <a:cxn ang="0">
                <a:pos x="55" y="22"/>
              </a:cxn>
              <a:cxn ang="0">
                <a:pos x="46" y="24"/>
              </a:cxn>
              <a:cxn ang="0">
                <a:pos x="46" y="16"/>
              </a:cxn>
              <a:cxn ang="0">
                <a:pos x="46" y="9"/>
              </a:cxn>
              <a:cxn ang="0">
                <a:pos x="46" y="2"/>
              </a:cxn>
              <a:cxn ang="0">
                <a:pos x="55" y="4"/>
              </a:cxn>
              <a:cxn ang="0">
                <a:pos x="59" y="0"/>
              </a:cxn>
              <a:cxn ang="0">
                <a:pos x="62" y="7"/>
              </a:cxn>
              <a:cxn ang="0">
                <a:pos x="68" y="15"/>
              </a:cxn>
              <a:cxn ang="0">
                <a:pos x="62" y="55"/>
              </a:cxn>
              <a:cxn ang="0">
                <a:pos x="59" y="63"/>
              </a:cxn>
              <a:cxn ang="0">
                <a:pos x="54" y="59"/>
              </a:cxn>
              <a:cxn ang="0">
                <a:pos x="45" y="60"/>
              </a:cxn>
              <a:cxn ang="0">
                <a:pos x="41" y="52"/>
              </a:cxn>
              <a:cxn ang="0">
                <a:pos x="47" y="44"/>
              </a:cxn>
              <a:cxn ang="0">
                <a:pos x="50" y="36"/>
              </a:cxn>
              <a:cxn ang="0">
                <a:pos x="56" y="40"/>
              </a:cxn>
              <a:cxn ang="0">
                <a:pos x="64" y="39"/>
              </a:cxn>
              <a:cxn ang="0">
                <a:pos x="63" y="46"/>
              </a:cxn>
              <a:cxn ang="0">
                <a:pos x="55" y="8"/>
              </a:cxn>
              <a:cxn ang="0">
                <a:pos x="59" y="13"/>
              </a:cxn>
              <a:cxn ang="0">
                <a:pos x="50" y="49"/>
              </a:cxn>
              <a:cxn ang="0">
                <a:pos x="55" y="45"/>
              </a:cxn>
            </a:cxnLst>
            <a:rect l="0" t="0" r="r" b="b"/>
            <a:pathLst>
              <a:path w="68" h="63">
                <a:moveTo>
                  <a:pt x="45" y="35"/>
                </a:moveTo>
                <a:cubicBezTo>
                  <a:pt x="45" y="35"/>
                  <a:pt x="45" y="36"/>
                  <a:pt x="45" y="36"/>
                </a:cubicBezTo>
                <a:cubicBezTo>
                  <a:pt x="39" y="36"/>
                  <a:pt x="39" y="36"/>
                  <a:pt x="39" y="36"/>
                </a:cubicBezTo>
                <a:cubicBezTo>
                  <a:pt x="39" y="37"/>
                  <a:pt x="38" y="38"/>
                  <a:pt x="38" y="39"/>
                </a:cubicBezTo>
                <a:cubicBezTo>
                  <a:pt x="39" y="41"/>
                  <a:pt x="40" y="42"/>
                  <a:pt x="41" y="43"/>
                </a:cubicBezTo>
                <a:cubicBezTo>
                  <a:pt x="41" y="43"/>
                  <a:pt x="41" y="44"/>
                  <a:pt x="41" y="44"/>
                </a:cubicBezTo>
                <a:cubicBezTo>
                  <a:pt x="41" y="44"/>
                  <a:pt x="41" y="44"/>
                  <a:pt x="41" y="45"/>
                </a:cubicBezTo>
                <a:cubicBezTo>
                  <a:pt x="40" y="46"/>
                  <a:pt x="36" y="50"/>
                  <a:pt x="35" y="50"/>
                </a:cubicBezTo>
                <a:cubicBezTo>
                  <a:pt x="35" y="50"/>
                  <a:pt x="35" y="50"/>
                  <a:pt x="35" y="50"/>
                </a:cubicBezTo>
                <a:cubicBezTo>
                  <a:pt x="31" y="47"/>
                  <a:pt x="31" y="47"/>
                  <a:pt x="31" y="47"/>
                </a:cubicBezTo>
                <a:cubicBezTo>
                  <a:pt x="30" y="47"/>
                  <a:pt x="29" y="47"/>
                  <a:pt x="28" y="48"/>
                </a:cubicBezTo>
                <a:cubicBezTo>
                  <a:pt x="28" y="49"/>
                  <a:pt x="27" y="51"/>
                  <a:pt x="27" y="53"/>
                </a:cubicBezTo>
                <a:cubicBezTo>
                  <a:pt x="27" y="54"/>
                  <a:pt x="26" y="54"/>
                  <a:pt x="26" y="54"/>
                </a:cubicBezTo>
                <a:cubicBezTo>
                  <a:pt x="19" y="54"/>
                  <a:pt x="19" y="54"/>
                  <a:pt x="19" y="54"/>
                </a:cubicBezTo>
                <a:cubicBezTo>
                  <a:pt x="19" y="54"/>
                  <a:pt x="18" y="54"/>
                  <a:pt x="18" y="53"/>
                </a:cubicBezTo>
                <a:cubicBezTo>
                  <a:pt x="17" y="48"/>
                  <a:pt x="17" y="48"/>
                  <a:pt x="17" y="48"/>
                </a:cubicBezTo>
                <a:cubicBezTo>
                  <a:pt x="16" y="47"/>
                  <a:pt x="16" y="47"/>
                  <a:pt x="15" y="47"/>
                </a:cubicBezTo>
                <a:cubicBezTo>
                  <a:pt x="11" y="50"/>
                  <a:pt x="11" y="50"/>
                  <a:pt x="11" y="50"/>
                </a:cubicBezTo>
                <a:cubicBezTo>
                  <a:pt x="10" y="50"/>
                  <a:pt x="10" y="50"/>
                  <a:pt x="10" y="50"/>
                </a:cubicBezTo>
                <a:cubicBezTo>
                  <a:pt x="10" y="50"/>
                  <a:pt x="9" y="50"/>
                  <a:pt x="9" y="50"/>
                </a:cubicBezTo>
                <a:cubicBezTo>
                  <a:pt x="8" y="49"/>
                  <a:pt x="4" y="45"/>
                  <a:pt x="4" y="44"/>
                </a:cubicBezTo>
                <a:cubicBezTo>
                  <a:pt x="4" y="44"/>
                  <a:pt x="4" y="44"/>
                  <a:pt x="4" y="43"/>
                </a:cubicBezTo>
                <a:cubicBezTo>
                  <a:pt x="5" y="42"/>
                  <a:pt x="6" y="41"/>
                  <a:pt x="7" y="39"/>
                </a:cubicBezTo>
                <a:cubicBezTo>
                  <a:pt x="7" y="38"/>
                  <a:pt x="6" y="37"/>
                  <a:pt x="6" y="36"/>
                </a:cubicBezTo>
                <a:cubicBezTo>
                  <a:pt x="1" y="35"/>
                  <a:pt x="1" y="35"/>
                  <a:pt x="1" y="35"/>
                </a:cubicBezTo>
                <a:cubicBezTo>
                  <a:pt x="0" y="35"/>
                  <a:pt x="0" y="35"/>
                  <a:pt x="0" y="34"/>
                </a:cubicBezTo>
                <a:cubicBezTo>
                  <a:pt x="0" y="28"/>
                  <a:pt x="0" y="28"/>
                  <a:pt x="0" y="28"/>
                </a:cubicBezTo>
                <a:cubicBezTo>
                  <a:pt x="0" y="27"/>
                  <a:pt x="0" y="27"/>
                  <a:pt x="1" y="27"/>
                </a:cubicBezTo>
                <a:cubicBezTo>
                  <a:pt x="6" y="26"/>
                  <a:pt x="6" y="26"/>
                  <a:pt x="6" y="26"/>
                </a:cubicBezTo>
                <a:cubicBezTo>
                  <a:pt x="6" y="25"/>
                  <a:pt x="7" y="24"/>
                  <a:pt x="7" y="23"/>
                </a:cubicBezTo>
                <a:cubicBezTo>
                  <a:pt x="6" y="22"/>
                  <a:pt x="5" y="20"/>
                  <a:pt x="4" y="19"/>
                </a:cubicBezTo>
                <a:cubicBezTo>
                  <a:pt x="4" y="19"/>
                  <a:pt x="4" y="19"/>
                  <a:pt x="4" y="18"/>
                </a:cubicBezTo>
                <a:cubicBezTo>
                  <a:pt x="4" y="18"/>
                  <a:pt x="4" y="18"/>
                  <a:pt x="4" y="18"/>
                </a:cubicBezTo>
                <a:cubicBezTo>
                  <a:pt x="5" y="17"/>
                  <a:pt x="9" y="12"/>
                  <a:pt x="10" y="12"/>
                </a:cubicBezTo>
                <a:cubicBezTo>
                  <a:pt x="10" y="12"/>
                  <a:pt x="10" y="12"/>
                  <a:pt x="11" y="13"/>
                </a:cubicBezTo>
                <a:cubicBezTo>
                  <a:pt x="15" y="16"/>
                  <a:pt x="15" y="16"/>
                  <a:pt x="15" y="16"/>
                </a:cubicBezTo>
                <a:cubicBezTo>
                  <a:pt x="16" y="15"/>
                  <a:pt x="16" y="15"/>
                  <a:pt x="17" y="15"/>
                </a:cubicBezTo>
                <a:cubicBezTo>
                  <a:pt x="18" y="13"/>
                  <a:pt x="18" y="11"/>
                  <a:pt x="18" y="9"/>
                </a:cubicBezTo>
                <a:cubicBezTo>
                  <a:pt x="18" y="9"/>
                  <a:pt x="19" y="8"/>
                  <a:pt x="19" y="8"/>
                </a:cubicBezTo>
                <a:cubicBezTo>
                  <a:pt x="26" y="8"/>
                  <a:pt x="26" y="8"/>
                  <a:pt x="26" y="8"/>
                </a:cubicBezTo>
                <a:cubicBezTo>
                  <a:pt x="26" y="8"/>
                  <a:pt x="27" y="9"/>
                  <a:pt x="27" y="9"/>
                </a:cubicBezTo>
                <a:cubicBezTo>
                  <a:pt x="28" y="15"/>
                  <a:pt x="28" y="15"/>
                  <a:pt x="28" y="15"/>
                </a:cubicBezTo>
                <a:cubicBezTo>
                  <a:pt x="29" y="15"/>
                  <a:pt x="30" y="15"/>
                  <a:pt x="31" y="16"/>
                </a:cubicBezTo>
                <a:cubicBezTo>
                  <a:pt x="35" y="13"/>
                  <a:pt x="35" y="13"/>
                  <a:pt x="35" y="13"/>
                </a:cubicBezTo>
                <a:cubicBezTo>
                  <a:pt x="35" y="12"/>
                  <a:pt x="35" y="12"/>
                  <a:pt x="35" y="12"/>
                </a:cubicBezTo>
                <a:cubicBezTo>
                  <a:pt x="36" y="12"/>
                  <a:pt x="36" y="12"/>
                  <a:pt x="36" y="13"/>
                </a:cubicBezTo>
                <a:cubicBezTo>
                  <a:pt x="37" y="13"/>
                  <a:pt x="41" y="17"/>
                  <a:pt x="41" y="18"/>
                </a:cubicBezTo>
                <a:cubicBezTo>
                  <a:pt x="41" y="19"/>
                  <a:pt x="41" y="19"/>
                  <a:pt x="41" y="19"/>
                </a:cubicBezTo>
                <a:cubicBezTo>
                  <a:pt x="40" y="20"/>
                  <a:pt x="39" y="22"/>
                  <a:pt x="38" y="23"/>
                </a:cubicBezTo>
                <a:cubicBezTo>
                  <a:pt x="38" y="24"/>
                  <a:pt x="39" y="25"/>
                  <a:pt x="39" y="26"/>
                </a:cubicBezTo>
                <a:cubicBezTo>
                  <a:pt x="45" y="27"/>
                  <a:pt x="45" y="27"/>
                  <a:pt x="45" y="27"/>
                </a:cubicBezTo>
                <a:cubicBezTo>
                  <a:pt x="45" y="27"/>
                  <a:pt x="45" y="27"/>
                  <a:pt x="45" y="28"/>
                </a:cubicBezTo>
                <a:lnTo>
                  <a:pt x="45" y="35"/>
                </a:lnTo>
                <a:close/>
                <a:moveTo>
                  <a:pt x="23" y="22"/>
                </a:moveTo>
                <a:cubicBezTo>
                  <a:pt x="18" y="22"/>
                  <a:pt x="13" y="26"/>
                  <a:pt x="13" y="31"/>
                </a:cubicBezTo>
                <a:cubicBezTo>
                  <a:pt x="13" y="36"/>
                  <a:pt x="18" y="40"/>
                  <a:pt x="23" y="40"/>
                </a:cubicBezTo>
                <a:cubicBezTo>
                  <a:pt x="28" y="40"/>
                  <a:pt x="32" y="36"/>
                  <a:pt x="32" y="31"/>
                </a:cubicBezTo>
                <a:cubicBezTo>
                  <a:pt x="32" y="26"/>
                  <a:pt x="28" y="22"/>
                  <a:pt x="23" y="22"/>
                </a:cubicBezTo>
                <a:close/>
                <a:moveTo>
                  <a:pt x="68" y="15"/>
                </a:moveTo>
                <a:cubicBezTo>
                  <a:pt x="68" y="16"/>
                  <a:pt x="64" y="16"/>
                  <a:pt x="63" y="16"/>
                </a:cubicBezTo>
                <a:cubicBezTo>
                  <a:pt x="63" y="17"/>
                  <a:pt x="62" y="18"/>
                  <a:pt x="62" y="18"/>
                </a:cubicBezTo>
                <a:cubicBezTo>
                  <a:pt x="62" y="19"/>
                  <a:pt x="64" y="23"/>
                  <a:pt x="64" y="23"/>
                </a:cubicBezTo>
                <a:cubicBezTo>
                  <a:pt x="64" y="23"/>
                  <a:pt x="64" y="23"/>
                  <a:pt x="64" y="24"/>
                </a:cubicBezTo>
                <a:cubicBezTo>
                  <a:pt x="63" y="24"/>
                  <a:pt x="59" y="26"/>
                  <a:pt x="59" y="26"/>
                </a:cubicBezTo>
                <a:cubicBezTo>
                  <a:pt x="59" y="26"/>
                  <a:pt x="56" y="22"/>
                  <a:pt x="56" y="22"/>
                </a:cubicBezTo>
                <a:cubicBezTo>
                  <a:pt x="55" y="22"/>
                  <a:pt x="55" y="22"/>
                  <a:pt x="55" y="22"/>
                </a:cubicBezTo>
                <a:cubicBezTo>
                  <a:pt x="54" y="22"/>
                  <a:pt x="54" y="22"/>
                  <a:pt x="54" y="22"/>
                </a:cubicBezTo>
                <a:cubicBezTo>
                  <a:pt x="53" y="22"/>
                  <a:pt x="50" y="26"/>
                  <a:pt x="50" y="26"/>
                </a:cubicBezTo>
                <a:cubicBezTo>
                  <a:pt x="50" y="26"/>
                  <a:pt x="46" y="24"/>
                  <a:pt x="46" y="24"/>
                </a:cubicBezTo>
                <a:cubicBezTo>
                  <a:pt x="45" y="23"/>
                  <a:pt x="45" y="23"/>
                  <a:pt x="45" y="23"/>
                </a:cubicBezTo>
                <a:cubicBezTo>
                  <a:pt x="45" y="23"/>
                  <a:pt x="47" y="19"/>
                  <a:pt x="47" y="18"/>
                </a:cubicBezTo>
                <a:cubicBezTo>
                  <a:pt x="47" y="18"/>
                  <a:pt x="46" y="17"/>
                  <a:pt x="46" y="16"/>
                </a:cubicBezTo>
                <a:cubicBezTo>
                  <a:pt x="45" y="16"/>
                  <a:pt x="41" y="16"/>
                  <a:pt x="41" y="15"/>
                </a:cubicBezTo>
                <a:cubicBezTo>
                  <a:pt x="41" y="10"/>
                  <a:pt x="41" y="10"/>
                  <a:pt x="41" y="10"/>
                </a:cubicBezTo>
                <a:cubicBezTo>
                  <a:pt x="41" y="10"/>
                  <a:pt x="45" y="9"/>
                  <a:pt x="46" y="9"/>
                </a:cubicBezTo>
                <a:cubicBezTo>
                  <a:pt x="46" y="9"/>
                  <a:pt x="47" y="8"/>
                  <a:pt x="47" y="7"/>
                </a:cubicBezTo>
                <a:cubicBezTo>
                  <a:pt x="47" y="7"/>
                  <a:pt x="45" y="3"/>
                  <a:pt x="45" y="2"/>
                </a:cubicBezTo>
                <a:cubicBezTo>
                  <a:pt x="45" y="2"/>
                  <a:pt x="45" y="2"/>
                  <a:pt x="46" y="2"/>
                </a:cubicBezTo>
                <a:cubicBezTo>
                  <a:pt x="46" y="2"/>
                  <a:pt x="50" y="0"/>
                  <a:pt x="50" y="0"/>
                </a:cubicBezTo>
                <a:cubicBezTo>
                  <a:pt x="50" y="0"/>
                  <a:pt x="53" y="3"/>
                  <a:pt x="54" y="4"/>
                </a:cubicBezTo>
                <a:cubicBezTo>
                  <a:pt x="54" y="4"/>
                  <a:pt x="54" y="4"/>
                  <a:pt x="55" y="4"/>
                </a:cubicBezTo>
                <a:cubicBezTo>
                  <a:pt x="55" y="4"/>
                  <a:pt x="55" y="4"/>
                  <a:pt x="56" y="4"/>
                </a:cubicBezTo>
                <a:cubicBezTo>
                  <a:pt x="57" y="2"/>
                  <a:pt x="58" y="1"/>
                  <a:pt x="59" y="0"/>
                </a:cubicBezTo>
                <a:cubicBezTo>
                  <a:pt x="59" y="0"/>
                  <a:pt x="59" y="0"/>
                  <a:pt x="59" y="0"/>
                </a:cubicBezTo>
                <a:cubicBezTo>
                  <a:pt x="59" y="0"/>
                  <a:pt x="63" y="2"/>
                  <a:pt x="64" y="2"/>
                </a:cubicBezTo>
                <a:cubicBezTo>
                  <a:pt x="64" y="2"/>
                  <a:pt x="64" y="2"/>
                  <a:pt x="64" y="2"/>
                </a:cubicBezTo>
                <a:cubicBezTo>
                  <a:pt x="64" y="3"/>
                  <a:pt x="62" y="7"/>
                  <a:pt x="62" y="7"/>
                </a:cubicBezTo>
                <a:cubicBezTo>
                  <a:pt x="62" y="8"/>
                  <a:pt x="63" y="9"/>
                  <a:pt x="63" y="9"/>
                </a:cubicBezTo>
                <a:cubicBezTo>
                  <a:pt x="64" y="9"/>
                  <a:pt x="68" y="10"/>
                  <a:pt x="68" y="10"/>
                </a:cubicBezTo>
                <a:lnTo>
                  <a:pt x="68" y="15"/>
                </a:lnTo>
                <a:close/>
                <a:moveTo>
                  <a:pt x="68" y="52"/>
                </a:moveTo>
                <a:cubicBezTo>
                  <a:pt x="68" y="52"/>
                  <a:pt x="64" y="53"/>
                  <a:pt x="63" y="53"/>
                </a:cubicBezTo>
                <a:cubicBezTo>
                  <a:pt x="63" y="54"/>
                  <a:pt x="62" y="54"/>
                  <a:pt x="62" y="55"/>
                </a:cubicBezTo>
                <a:cubicBezTo>
                  <a:pt x="62" y="56"/>
                  <a:pt x="64" y="59"/>
                  <a:pt x="64" y="60"/>
                </a:cubicBezTo>
                <a:cubicBezTo>
                  <a:pt x="64" y="60"/>
                  <a:pt x="64" y="60"/>
                  <a:pt x="64" y="60"/>
                </a:cubicBezTo>
                <a:cubicBezTo>
                  <a:pt x="63" y="60"/>
                  <a:pt x="59" y="63"/>
                  <a:pt x="59" y="63"/>
                </a:cubicBezTo>
                <a:cubicBezTo>
                  <a:pt x="59" y="63"/>
                  <a:pt x="56" y="59"/>
                  <a:pt x="56" y="59"/>
                </a:cubicBezTo>
                <a:cubicBezTo>
                  <a:pt x="55" y="59"/>
                  <a:pt x="55" y="59"/>
                  <a:pt x="55" y="59"/>
                </a:cubicBezTo>
                <a:cubicBezTo>
                  <a:pt x="54" y="59"/>
                  <a:pt x="54" y="59"/>
                  <a:pt x="54" y="59"/>
                </a:cubicBezTo>
                <a:cubicBezTo>
                  <a:pt x="53" y="59"/>
                  <a:pt x="50" y="63"/>
                  <a:pt x="50" y="63"/>
                </a:cubicBezTo>
                <a:cubicBezTo>
                  <a:pt x="50" y="63"/>
                  <a:pt x="46" y="60"/>
                  <a:pt x="46" y="60"/>
                </a:cubicBezTo>
                <a:cubicBezTo>
                  <a:pt x="45" y="60"/>
                  <a:pt x="45" y="60"/>
                  <a:pt x="45" y="60"/>
                </a:cubicBezTo>
                <a:cubicBezTo>
                  <a:pt x="45" y="59"/>
                  <a:pt x="47" y="56"/>
                  <a:pt x="47" y="55"/>
                </a:cubicBezTo>
                <a:cubicBezTo>
                  <a:pt x="47" y="54"/>
                  <a:pt x="46" y="54"/>
                  <a:pt x="46" y="53"/>
                </a:cubicBezTo>
                <a:cubicBezTo>
                  <a:pt x="45" y="53"/>
                  <a:pt x="41" y="52"/>
                  <a:pt x="41" y="52"/>
                </a:cubicBezTo>
                <a:cubicBezTo>
                  <a:pt x="41" y="47"/>
                  <a:pt x="41" y="47"/>
                  <a:pt x="41" y="47"/>
                </a:cubicBezTo>
                <a:cubicBezTo>
                  <a:pt x="41" y="46"/>
                  <a:pt x="45" y="46"/>
                  <a:pt x="46" y="46"/>
                </a:cubicBezTo>
                <a:cubicBezTo>
                  <a:pt x="46" y="45"/>
                  <a:pt x="47" y="45"/>
                  <a:pt x="47" y="44"/>
                </a:cubicBezTo>
                <a:cubicBezTo>
                  <a:pt x="47" y="43"/>
                  <a:pt x="45" y="40"/>
                  <a:pt x="45" y="39"/>
                </a:cubicBezTo>
                <a:cubicBezTo>
                  <a:pt x="45" y="39"/>
                  <a:pt x="45" y="39"/>
                  <a:pt x="46" y="39"/>
                </a:cubicBezTo>
                <a:cubicBezTo>
                  <a:pt x="46" y="39"/>
                  <a:pt x="50" y="36"/>
                  <a:pt x="50" y="36"/>
                </a:cubicBezTo>
                <a:cubicBezTo>
                  <a:pt x="50" y="36"/>
                  <a:pt x="53" y="40"/>
                  <a:pt x="54" y="40"/>
                </a:cubicBezTo>
                <a:cubicBezTo>
                  <a:pt x="54" y="40"/>
                  <a:pt x="54" y="40"/>
                  <a:pt x="55" y="40"/>
                </a:cubicBezTo>
                <a:cubicBezTo>
                  <a:pt x="55" y="40"/>
                  <a:pt x="55" y="40"/>
                  <a:pt x="56" y="40"/>
                </a:cubicBezTo>
                <a:cubicBezTo>
                  <a:pt x="57" y="39"/>
                  <a:pt x="58" y="38"/>
                  <a:pt x="59" y="36"/>
                </a:cubicBezTo>
                <a:cubicBezTo>
                  <a:pt x="59" y="36"/>
                  <a:pt x="59" y="36"/>
                  <a:pt x="59" y="36"/>
                </a:cubicBezTo>
                <a:cubicBezTo>
                  <a:pt x="59" y="36"/>
                  <a:pt x="63" y="39"/>
                  <a:pt x="64" y="39"/>
                </a:cubicBezTo>
                <a:cubicBezTo>
                  <a:pt x="64" y="39"/>
                  <a:pt x="64" y="39"/>
                  <a:pt x="64" y="39"/>
                </a:cubicBezTo>
                <a:cubicBezTo>
                  <a:pt x="64" y="40"/>
                  <a:pt x="62" y="43"/>
                  <a:pt x="62" y="44"/>
                </a:cubicBezTo>
                <a:cubicBezTo>
                  <a:pt x="62" y="45"/>
                  <a:pt x="63" y="45"/>
                  <a:pt x="63" y="46"/>
                </a:cubicBezTo>
                <a:cubicBezTo>
                  <a:pt x="64" y="46"/>
                  <a:pt x="68" y="46"/>
                  <a:pt x="68" y="47"/>
                </a:cubicBezTo>
                <a:lnTo>
                  <a:pt x="68" y="52"/>
                </a:lnTo>
                <a:close/>
                <a:moveTo>
                  <a:pt x="55" y="8"/>
                </a:moveTo>
                <a:cubicBezTo>
                  <a:pt x="52" y="8"/>
                  <a:pt x="50" y="10"/>
                  <a:pt x="50" y="13"/>
                </a:cubicBezTo>
                <a:cubicBezTo>
                  <a:pt x="50" y="15"/>
                  <a:pt x="52" y="17"/>
                  <a:pt x="55" y="17"/>
                </a:cubicBezTo>
                <a:cubicBezTo>
                  <a:pt x="57" y="17"/>
                  <a:pt x="59" y="15"/>
                  <a:pt x="59" y="13"/>
                </a:cubicBezTo>
                <a:cubicBezTo>
                  <a:pt x="59" y="10"/>
                  <a:pt x="57" y="8"/>
                  <a:pt x="55" y="8"/>
                </a:cubicBezTo>
                <a:close/>
                <a:moveTo>
                  <a:pt x="55" y="45"/>
                </a:moveTo>
                <a:cubicBezTo>
                  <a:pt x="52" y="45"/>
                  <a:pt x="50" y="47"/>
                  <a:pt x="50" y="49"/>
                </a:cubicBezTo>
                <a:cubicBezTo>
                  <a:pt x="50" y="52"/>
                  <a:pt x="52" y="54"/>
                  <a:pt x="55" y="54"/>
                </a:cubicBezTo>
                <a:cubicBezTo>
                  <a:pt x="57" y="54"/>
                  <a:pt x="59" y="52"/>
                  <a:pt x="59" y="49"/>
                </a:cubicBezTo>
                <a:cubicBezTo>
                  <a:pt x="59" y="47"/>
                  <a:pt x="57" y="45"/>
                  <a:pt x="55" y="45"/>
                </a:cubicBezTo>
                <a:close/>
              </a:path>
            </a:pathLst>
          </a:custGeom>
          <a:solidFill>
            <a:schemeClr val="bg1"/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59" name="Прямоугольник 58">
            <a:extLst>
              <a:ext uri="{FF2B5EF4-FFF2-40B4-BE49-F238E27FC236}">
                <a16:creationId xmlns:a16="http://schemas.microsoft.com/office/drawing/2014/main" xmlns="" id="{658D7139-0043-4DAB-BC7E-A1AC6D87D858}"/>
              </a:ext>
            </a:extLst>
          </p:cNvPr>
          <p:cNvSpPr/>
          <p:nvPr/>
        </p:nvSpPr>
        <p:spPr>
          <a:xfrm>
            <a:off x="1343271" y="1936565"/>
            <a:ext cx="1944395" cy="290618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60" name="Прямоугольник 59">
            <a:extLst>
              <a:ext uri="{FF2B5EF4-FFF2-40B4-BE49-F238E27FC236}">
                <a16:creationId xmlns:a16="http://schemas.microsoft.com/office/drawing/2014/main" xmlns="" id="{320895AF-1584-463D-A884-280ED0878F40}"/>
              </a:ext>
            </a:extLst>
          </p:cNvPr>
          <p:cNvSpPr/>
          <p:nvPr/>
        </p:nvSpPr>
        <p:spPr>
          <a:xfrm>
            <a:off x="1328576" y="2312557"/>
            <a:ext cx="1944395" cy="505907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61" name="Прямоугольник 60">
            <a:extLst>
              <a:ext uri="{FF2B5EF4-FFF2-40B4-BE49-F238E27FC236}">
                <a16:creationId xmlns:a16="http://schemas.microsoft.com/office/drawing/2014/main" xmlns="" id="{352AA01A-9ED6-4F7E-9E26-5E8701290F12}"/>
              </a:ext>
            </a:extLst>
          </p:cNvPr>
          <p:cNvSpPr/>
          <p:nvPr/>
        </p:nvSpPr>
        <p:spPr>
          <a:xfrm>
            <a:off x="1328576" y="2884159"/>
            <a:ext cx="1944395" cy="290618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62" name="Прямоугольник 61">
            <a:extLst>
              <a:ext uri="{FF2B5EF4-FFF2-40B4-BE49-F238E27FC236}">
                <a16:creationId xmlns:a16="http://schemas.microsoft.com/office/drawing/2014/main" xmlns="" id="{CBDC6646-9050-4EAF-8D78-76FA58091C97}"/>
              </a:ext>
            </a:extLst>
          </p:cNvPr>
          <p:cNvSpPr/>
          <p:nvPr/>
        </p:nvSpPr>
        <p:spPr>
          <a:xfrm>
            <a:off x="3991631" y="2457867"/>
            <a:ext cx="1944395" cy="290618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63" name="Прямоугольник 62">
            <a:extLst>
              <a:ext uri="{FF2B5EF4-FFF2-40B4-BE49-F238E27FC236}">
                <a16:creationId xmlns:a16="http://schemas.microsoft.com/office/drawing/2014/main" xmlns="" id="{20458E3D-CCCF-4440-9D21-507672D4DEE5}"/>
              </a:ext>
            </a:extLst>
          </p:cNvPr>
          <p:cNvSpPr/>
          <p:nvPr/>
        </p:nvSpPr>
        <p:spPr>
          <a:xfrm>
            <a:off x="3991631" y="1896874"/>
            <a:ext cx="1944395" cy="482709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64" name="Прямоугольник 63">
            <a:extLst>
              <a:ext uri="{FF2B5EF4-FFF2-40B4-BE49-F238E27FC236}">
                <a16:creationId xmlns:a16="http://schemas.microsoft.com/office/drawing/2014/main" xmlns="" id="{33445C57-F655-45CA-B87F-F17DBB5E4527}"/>
              </a:ext>
            </a:extLst>
          </p:cNvPr>
          <p:cNvSpPr/>
          <p:nvPr/>
        </p:nvSpPr>
        <p:spPr>
          <a:xfrm>
            <a:off x="6630496" y="1936565"/>
            <a:ext cx="1944395" cy="369332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pic>
        <p:nvPicPr>
          <p:cNvPr id="4" name="Рисунок 3" descr="Лупа">
            <a:extLst>
              <a:ext uri="{FF2B5EF4-FFF2-40B4-BE49-F238E27FC236}">
                <a16:creationId xmlns:a16="http://schemas.microsoft.com/office/drawing/2014/main" xmlns="" id="{BF317232-B7AD-4FF3-A54E-A2B506B417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1013282" y="1956632"/>
            <a:ext cx="288640" cy="288640"/>
          </a:xfrm>
          <a:prstGeom prst="rect">
            <a:avLst/>
          </a:prstGeom>
        </p:spPr>
      </p:pic>
      <p:pic>
        <p:nvPicPr>
          <p:cNvPr id="7" name="Рисунок 6" descr="Тележка для покупок">
            <a:extLst>
              <a:ext uri="{FF2B5EF4-FFF2-40B4-BE49-F238E27FC236}">
                <a16:creationId xmlns:a16="http://schemas.microsoft.com/office/drawing/2014/main" xmlns="" id="{4DD72486-3CA5-439A-9132-60B11E3962B6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982335" y="2848588"/>
            <a:ext cx="317692" cy="334225"/>
          </a:xfrm>
          <a:prstGeom prst="rect">
            <a:avLst/>
          </a:prstGeom>
        </p:spPr>
      </p:pic>
      <p:pic>
        <p:nvPicPr>
          <p:cNvPr id="9" name="Рисунок 8" descr="Исследование">
            <a:extLst>
              <a:ext uri="{FF2B5EF4-FFF2-40B4-BE49-F238E27FC236}">
                <a16:creationId xmlns:a16="http://schemas.microsoft.com/office/drawing/2014/main" xmlns="" id="{7F4032E7-3564-46BD-9AAE-A27CCA1BAA7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8"/>
              </a:ext>
            </a:extLst>
          </a:blip>
          <a:stretch>
            <a:fillRect/>
          </a:stretch>
        </p:blipFill>
        <p:spPr>
          <a:xfrm>
            <a:off x="6296878" y="1932772"/>
            <a:ext cx="336359" cy="336359"/>
          </a:xfrm>
          <a:prstGeom prst="rect">
            <a:avLst/>
          </a:prstGeom>
        </p:spPr>
      </p:pic>
      <p:pic>
        <p:nvPicPr>
          <p:cNvPr id="12" name="Рисунок 11" descr="Секундомер">
            <a:extLst>
              <a:ext uri="{FF2B5EF4-FFF2-40B4-BE49-F238E27FC236}">
                <a16:creationId xmlns:a16="http://schemas.microsoft.com/office/drawing/2014/main" xmlns="" id="{D85F795F-19FC-4461-B5DA-3BF6D1F9D9BE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0"/>
              </a:ext>
            </a:extLst>
          </a:blip>
          <a:stretch>
            <a:fillRect/>
          </a:stretch>
        </p:blipFill>
        <p:spPr>
          <a:xfrm>
            <a:off x="3659022" y="2430931"/>
            <a:ext cx="308572" cy="308572"/>
          </a:xfrm>
          <a:prstGeom prst="rect">
            <a:avLst/>
          </a:prstGeom>
        </p:spPr>
      </p:pic>
      <p:pic>
        <p:nvPicPr>
          <p:cNvPr id="14" name="Рисунок 13" descr="Контракт">
            <a:extLst>
              <a:ext uri="{FF2B5EF4-FFF2-40B4-BE49-F238E27FC236}">
                <a16:creationId xmlns:a16="http://schemas.microsoft.com/office/drawing/2014/main" xmlns="" id="{CC0AD8BE-2102-4F5A-BD8B-7134246F099E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2"/>
              </a:ext>
            </a:extLst>
          </a:blip>
          <a:stretch>
            <a:fillRect/>
          </a:stretch>
        </p:blipFill>
        <p:spPr>
          <a:xfrm>
            <a:off x="3626947" y="1888825"/>
            <a:ext cx="364684" cy="364684"/>
          </a:xfrm>
          <a:prstGeom prst="rect">
            <a:avLst/>
          </a:prstGeom>
        </p:spPr>
      </p:pic>
      <p:pic>
        <p:nvPicPr>
          <p:cNvPr id="16" name="Рисунок 15" descr="Целевая аудитория">
            <a:extLst>
              <a:ext uri="{FF2B5EF4-FFF2-40B4-BE49-F238E27FC236}">
                <a16:creationId xmlns:a16="http://schemas.microsoft.com/office/drawing/2014/main" xmlns="" id="{B2A8AF58-3102-435C-BE6C-323BDDC4F252}"/>
              </a:ext>
            </a:extLst>
          </p:cNvPr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4"/>
              </a:ext>
            </a:extLst>
          </a:blip>
          <a:stretch>
            <a:fillRect/>
          </a:stretch>
        </p:blipFill>
        <p:spPr>
          <a:xfrm>
            <a:off x="958041" y="2380815"/>
            <a:ext cx="341986" cy="341986"/>
          </a:xfrm>
          <a:prstGeom prst="rect">
            <a:avLst/>
          </a:prstGeom>
        </p:spPr>
      </p:pic>
      <p:sp>
        <p:nvSpPr>
          <p:cNvPr id="67" name="TextBox 66">
            <a:extLst>
              <a:ext uri="{FF2B5EF4-FFF2-40B4-BE49-F238E27FC236}">
                <a16:creationId xmlns:a16="http://schemas.microsoft.com/office/drawing/2014/main" xmlns="" id="{1248FD4C-BD1D-4914-ABDE-2D555861B432}"/>
              </a:ext>
            </a:extLst>
          </p:cNvPr>
          <p:cNvSpPr txBox="1"/>
          <p:nvPr/>
        </p:nvSpPr>
        <p:spPr>
          <a:xfrm>
            <a:off x="1697027" y="3877259"/>
            <a:ext cx="1575944" cy="41549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5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Правильное определение рисков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xmlns="" id="{EBDF870F-1BCA-4A66-A3E8-FB6754025E9F}"/>
              </a:ext>
            </a:extLst>
          </p:cNvPr>
          <p:cNvSpPr txBox="1"/>
          <p:nvPr/>
        </p:nvSpPr>
        <p:spPr>
          <a:xfrm>
            <a:off x="1671445" y="4403541"/>
            <a:ext cx="1382967" cy="2539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5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Оцифровка рисков</a:t>
            </a:r>
            <a:endParaRPr lang="ru-RU" sz="1050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xmlns="" id="{4F1FFE9A-C488-496C-B5CE-49B47E1352B6}"/>
              </a:ext>
            </a:extLst>
          </p:cNvPr>
          <p:cNvSpPr txBox="1"/>
          <p:nvPr/>
        </p:nvSpPr>
        <p:spPr>
          <a:xfrm>
            <a:off x="4458870" y="3847021"/>
            <a:ext cx="1463526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Расширение категорий рисков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xmlns="" id="{D4A26A16-865B-4C72-BA32-DDF3C741E63E}"/>
              </a:ext>
            </a:extLst>
          </p:cNvPr>
          <p:cNvSpPr txBox="1"/>
          <p:nvPr/>
        </p:nvSpPr>
        <p:spPr>
          <a:xfrm>
            <a:off x="6982498" y="3883806"/>
            <a:ext cx="171630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1000" dirty="0">
                <a:latin typeface="Arial" panose="020B0604020202020204" pitchFamily="34" charset="0"/>
                <a:ea typeface="Tahoma" pitchFamily="34" charset="0"/>
                <a:cs typeface="Arial" panose="020B0604020202020204" pitchFamily="34" charset="0"/>
              </a:rPr>
              <a:t>Интеграция с отчетностью</a:t>
            </a:r>
          </a:p>
        </p:txBody>
      </p:sp>
      <p:sp>
        <p:nvSpPr>
          <p:cNvPr id="76" name="Прямоугольник 75">
            <a:extLst>
              <a:ext uri="{FF2B5EF4-FFF2-40B4-BE49-F238E27FC236}">
                <a16:creationId xmlns:a16="http://schemas.microsoft.com/office/drawing/2014/main" xmlns="" id="{354C3170-CA87-45E7-B3FD-C38456C9BAE0}"/>
              </a:ext>
            </a:extLst>
          </p:cNvPr>
          <p:cNvSpPr/>
          <p:nvPr/>
        </p:nvSpPr>
        <p:spPr>
          <a:xfrm>
            <a:off x="1352509" y="3889938"/>
            <a:ext cx="1944395" cy="379725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77" name="Прямоугольник 76">
            <a:extLst>
              <a:ext uri="{FF2B5EF4-FFF2-40B4-BE49-F238E27FC236}">
                <a16:creationId xmlns:a16="http://schemas.microsoft.com/office/drawing/2014/main" xmlns="" id="{81FB2431-4016-40BA-BFE4-B6F4A4CAFFEB}"/>
              </a:ext>
            </a:extLst>
          </p:cNvPr>
          <p:cNvSpPr/>
          <p:nvPr/>
        </p:nvSpPr>
        <p:spPr>
          <a:xfrm>
            <a:off x="1352509" y="4321605"/>
            <a:ext cx="1944395" cy="379725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78" name="Прямоугольник 77">
            <a:extLst>
              <a:ext uri="{FF2B5EF4-FFF2-40B4-BE49-F238E27FC236}">
                <a16:creationId xmlns:a16="http://schemas.microsoft.com/office/drawing/2014/main" xmlns="" id="{0112E75F-EF7B-4A16-AB3C-4097A4DDB156}"/>
              </a:ext>
            </a:extLst>
          </p:cNvPr>
          <p:cNvSpPr/>
          <p:nvPr/>
        </p:nvSpPr>
        <p:spPr>
          <a:xfrm>
            <a:off x="4023376" y="3878798"/>
            <a:ext cx="1944395" cy="379725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79" name="Прямоугольник 78">
            <a:extLst>
              <a:ext uri="{FF2B5EF4-FFF2-40B4-BE49-F238E27FC236}">
                <a16:creationId xmlns:a16="http://schemas.microsoft.com/office/drawing/2014/main" xmlns="" id="{5B30E0EC-3092-4058-A4F2-880948408A99}"/>
              </a:ext>
            </a:extLst>
          </p:cNvPr>
          <p:cNvSpPr/>
          <p:nvPr/>
        </p:nvSpPr>
        <p:spPr>
          <a:xfrm>
            <a:off x="3997409" y="4322159"/>
            <a:ext cx="1944395" cy="379725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sp>
        <p:nvSpPr>
          <p:cNvPr id="80" name="Прямоугольник 79">
            <a:extLst>
              <a:ext uri="{FF2B5EF4-FFF2-40B4-BE49-F238E27FC236}">
                <a16:creationId xmlns:a16="http://schemas.microsoft.com/office/drawing/2014/main" xmlns="" id="{925CEC8E-2BD0-46AA-B106-80FE7FC1EE21}"/>
              </a:ext>
            </a:extLst>
          </p:cNvPr>
          <p:cNvSpPr/>
          <p:nvPr/>
        </p:nvSpPr>
        <p:spPr>
          <a:xfrm>
            <a:off x="6567296" y="3850290"/>
            <a:ext cx="1944395" cy="419373"/>
          </a:xfrm>
          <a:prstGeom prst="rect">
            <a:avLst/>
          </a:prstGeom>
          <a:noFill/>
          <a:ln w="6350">
            <a:solidFill>
              <a:srgbClr val="104D7F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b="1" dirty="0">
              <a:solidFill>
                <a:srgbClr val="002060"/>
              </a:solidFill>
            </a:endParaRPr>
          </a:p>
        </p:txBody>
      </p:sp>
      <p:pic>
        <p:nvPicPr>
          <p:cNvPr id="81" name="Рисунок 80" descr="Монитор">
            <a:extLst>
              <a:ext uri="{FF2B5EF4-FFF2-40B4-BE49-F238E27FC236}">
                <a16:creationId xmlns:a16="http://schemas.microsoft.com/office/drawing/2014/main" xmlns="" id="{0EA1B12D-A543-47BD-A30B-03FAC946B35F}"/>
              </a:ext>
            </a:extLst>
          </p:cNvPr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6"/>
              </a:ext>
            </a:extLst>
          </a:blip>
          <a:stretch>
            <a:fillRect/>
          </a:stretch>
        </p:blipFill>
        <p:spPr>
          <a:xfrm>
            <a:off x="1365992" y="4332983"/>
            <a:ext cx="356967" cy="356967"/>
          </a:xfrm>
          <a:prstGeom prst="rect">
            <a:avLst/>
          </a:prstGeom>
        </p:spPr>
      </p:pic>
      <p:pic>
        <p:nvPicPr>
          <p:cNvPr id="84" name="Рисунок 83" descr="Облачные вычисления">
            <a:extLst>
              <a:ext uri="{FF2B5EF4-FFF2-40B4-BE49-F238E27FC236}">
                <a16:creationId xmlns:a16="http://schemas.microsoft.com/office/drawing/2014/main" xmlns="" id="{1E183246-0395-4EB7-97D6-391928EEA3E5}"/>
              </a:ext>
            </a:extLst>
          </p:cNvPr>
          <p:cNvPicPr>
            <a:picLocks noChangeAspect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18"/>
              </a:ext>
            </a:extLst>
          </a:blip>
          <a:stretch>
            <a:fillRect/>
          </a:stretch>
        </p:blipFill>
        <p:spPr>
          <a:xfrm>
            <a:off x="6628898" y="3886345"/>
            <a:ext cx="376718" cy="376718"/>
          </a:xfrm>
          <a:prstGeom prst="rect">
            <a:avLst/>
          </a:prstGeom>
        </p:spPr>
      </p:pic>
      <p:pic>
        <p:nvPicPr>
          <p:cNvPr id="86" name="Рисунок 85" descr="Компьютер">
            <a:extLst>
              <a:ext uri="{FF2B5EF4-FFF2-40B4-BE49-F238E27FC236}">
                <a16:creationId xmlns:a16="http://schemas.microsoft.com/office/drawing/2014/main" xmlns="" id="{AC3E257B-DF71-48BE-8D44-4AE846E114D8}"/>
              </a:ext>
            </a:extLst>
          </p:cNvPr>
          <p:cNvPicPr>
            <a:picLocks noChangeAspect="1"/>
          </p:cNvPicPr>
          <p:nvPr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0"/>
              </a:ext>
            </a:extLst>
          </a:blip>
          <a:stretch>
            <a:fillRect/>
          </a:stretch>
        </p:blipFill>
        <p:spPr>
          <a:xfrm>
            <a:off x="4040792" y="4346686"/>
            <a:ext cx="354644" cy="354644"/>
          </a:xfrm>
          <a:prstGeom prst="rect">
            <a:avLst/>
          </a:prstGeom>
        </p:spPr>
      </p:pic>
      <p:pic>
        <p:nvPicPr>
          <p:cNvPr id="90" name="Рисунок 89" descr="Цель">
            <a:extLst>
              <a:ext uri="{FF2B5EF4-FFF2-40B4-BE49-F238E27FC236}">
                <a16:creationId xmlns:a16="http://schemas.microsoft.com/office/drawing/2014/main" xmlns="" id="{F7649F13-D36B-4738-9721-B44FD6656630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2"/>
              </a:ext>
            </a:extLst>
          </a:blip>
          <a:stretch>
            <a:fillRect/>
          </a:stretch>
        </p:blipFill>
        <p:spPr>
          <a:xfrm>
            <a:off x="1363890" y="3900506"/>
            <a:ext cx="341986" cy="341986"/>
          </a:xfrm>
          <a:prstGeom prst="rect">
            <a:avLst/>
          </a:prstGeom>
        </p:spPr>
      </p:pic>
      <p:pic>
        <p:nvPicPr>
          <p:cNvPr id="92" name="Рисунок 91" descr="Предупреждение">
            <a:extLst>
              <a:ext uri="{FF2B5EF4-FFF2-40B4-BE49-F238E27FC236}">
                <a16:creationId xmlns:a16="http://schemas.microsoft.com/office/drawing/2014/main" xmlns="" id="{BF1649B9-8290-47D1-950A-D4E2EB3028FC}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xmlns="" r:embed="rId24"/>
              </a:ext>
            </a:extLst>
          </a:blip>
          <a:stretch>
            <a:fillRect/>
          </a:stretch>
        </p:blipFill>
        <p:spPr>
          <a:xfrm>
            <a:off x="4060135" y="3893728"/>
            <a:ext cx="341986" cy="3419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110292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1_Colored Theme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2_Custom Design">
  <a:themeElements>
    <a:clrScheme name="1_Colored Theme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3_Custom Design">
  <a:themeElements>
    <a:clrScheme name="1_Colored Theme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4_Custom Design">
  <a:themeElements>
    <a:clrScheme name="1_Colored Theme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5.xml><?xml version="1.0" encoding="utf-8"?>
<a:theme xmlns:a="http://schemas.openxmlformats.org/drawingml/2006/main" name="5_Custom Design">
  <a:themeElements>
    <a:clrScheme name="1_Colored Theme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6.xml><?xml version="1.0" encoding="utf-8"?>
<a:theme xmlns:a="http://schemas.openxmlformats.org/drawingml/2006/main" name="6_Custom Design">
  <a:themeElements>
    <a:clrScheme name="1_Colored Theme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7.xml><?xml version="1.0" encoding="utf-8"?>
<a:theme xmlns:a="http://schemas.openxmlformats.org/drawingml/2006/main" name="7_Custom Design">
  <a:themeElements>
    <a:clrScheme name="1_Colored Theme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FFC000"/>
      </a:accent1>
      <a:accent2>
        <a:srgbClr val="FF3F5F"/>
      </a:accent2>
      <a:accent3>
        <a:srgbClr val="2AC2AC"/>
      </a:accent3>
      <a:accent4>
        <a:srgbClr val="3BC7E2"/>
      </a:accent4>
      <a:accent5>
        <a:srgbClr val="2993FF"/>
      </a:accent5>
      <a:accent6>
        <a:srgbClr val="7F739A"/>
      </a:accent6>
      <a:hlink>
        <a:srgbClr val="FFFFFF"/>
      </a:hlink>
      <a:folHlink>
        <a:srgbClr val="595959"/>
      </a:folHlink>
    </a:clrScheme>
    <a:fontScheme name="Arial">
      <a:majorFont>
        <a:latin typeface="Arial"/>
        <a:ea typeface=""/>
        <a:cs typeface="FontAwesome"/>
      </a:majorFont>
      <a:minorFont>
        <a:latin typeface="Arial"/>
        <a:ea typeface=""/>
        <a:cs typeface="FontAwesome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C0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Стандартная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82959</TotalTime>
  <Words>1037</Words>
  <Application>Microsoft Office PowerPoint</Application>
  <PresentationFormat>Экран (16:9)</PresentationFormat>
  <Paragraphs>213</Paragraphs>
  <Slides>13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7</vt:i4>
      </vt:variant>
      <vt:variant>
        <vt:lpstr>Заголовки слайдов</vt:lpstr>
      </vt:variant>
      <vt:variant>
        <vt:i4>13</vt:i4>
      </vt:variant>
    </vt:vector>
  </HeadingPairs>
  <TitlesOfParts>
    <vt:vector size="20" baseType="lpstr">
      <vt:lpstr>1_Custom Design</vt:lpstr>
      <vt:lpstr>2_Custom Design</vt:lpstr>
      <vt:lpstr>3_Custom Design</vt:lpstr>
      <vt:lpstr>4_Custom Design</vt:lpstr>
      <vt:lpstr>5_Custom Design</vt:lpstr>
      <vt:lpstr>6_Custom Design</vt:lpstr>
      <vt:lpstr>7_Custom Design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dfdfdfdfd</dc:title>
  <dc:creator>High Tech</dc:creator>
  <cp:lastModifiedBy>ww</cp:lastModifiedBy>
  <cp:revision>9129</cp:revision>
  <cp:lastPrinted>2021-01-20T05:55:07Z</cp:lastPrinted>
  <dcterms:created xsi:type="dcterms:W3CDTF">2014-09-03T19:30:44Z</dcterms:created>
  <dcterms:modified xsi:type="dcterms:W3CDTF">2021-02-05T10:00:19Z</dcterms:modified>
</cp:coreProperties>
</file>